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Neoneon" panose="02000503000000000000" charset="0"/>
      <p:regular r:id="rId10"/>
    </p:embeddedFont>
    <p:embeddedFont>
      <p:font typeface="Open Sans Bold" panose="020B0604020202020204" charset="0"/>
      <p:regular r:id="rId11"/>
    </p:embeddedFont>
    <p:embeddedFont>
      <p:font typeface="PT Sans" panose="020B0604020202020204" charset="0"/>
      <p:regular r:id="rId12"/>
    </p:embeddedFont>
    <p:embeddedFont>
      <p:font typeface="Cooper Hewitt Bold" panose="020B0604020202020204" charset="0"/>
      <p:regular r:id="rId13"/>
    </p:embeddedFont>
    <p:embeddedFont>
      <p:font typeface="Calibri" panose="020F0502020204030204" pitchFamily="34" charset="0"/>
      <p:regular r:id="rId14"/>
      <p:bold r:id="rId15"/>
      <p:italic r:id="rId16"/>
      <p:boldItalic r:id="rId17"/>
    </p:embeddedFont>
    <p:embeddedFont>
      <p:font typeface="Nanum Gothic Coding" panose="020B0604020202020204" charset="-127"/>
      <p:regular r:id="rId18"/>
    </p:embeddedFont>
    <p:embeddedFont>
      <p:font typeface="Cooper Hewit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882"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8.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7.png"/><Relationship Id="rId18" Type="http://schemas.openxmlformats.org/officeDocument/2006/relationships/image" Target="../media/image34.svg"/><Relationship Id="rId3" Type="http://schemas.openxmlformats.org/officeDocument/2006/relationships/image" Target="../media/image14.png"/><Relationship Id="rId7" Type="http://schemas.openxmlformats.org/officeDocument/2006/relationships/image" Target="../media/image22.svg"/><Relationship Id="rId12" Type="http://schemas.openxmlformats.org/officeDocument/2006/relationships/image" Target="../media/image28.svg"/><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4.png"/><Relationship Id="rId15" Type="http://schemas.openxmlformats.org/officeDocument/2006/relationships/image" Target="../media/image18.png"/><Relationship Id="rId10" Type="http://schemas.openxmlformats.org/officeDocument/2006/relationships/image" Target="../media/image15.jpeg"/><Relationship Id="rId4" Type="http://schemas.openxmlformats.org/officeDocument/2006/relationships/image" Target="../media/image25.svg"/><Relationship Id="rId9" Type="http://schemas.openxmlformats.org/officeDocument/2006/relationships/image" Target="../media/image10.svg"/><Relationship Id="rId14"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38.svg"/><Relationship Id="rId17" Type="http://schemas.openxmlformats.org/officeDocument/2006/relationships/image" Target="../media/image23.jpeg"/><Relationship Id="rId2" Type="http://schemas.openxmlformats.org/officeDocument/2006/relationships/image" Target="../media/image4.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1.png"/><Relationship Id="rId5" Type="http://schemas.openxmlformats.org/officeDocument/2006/relationships/image" Target="../media/image12.png"/><Relationship Id="rId15" Type="http://schemas.openxmlformats.org/officeDocument/2006/relationships/image" Target="../media/image14.png"/><Relationship Id="rId10" Type="http://schemas.openxmlformats.org/officeDocument/2006/relationships/image" Target="../media/image36.svg"/><Relationship Id="rId4" Type="http://schemas.openxmlformats.org/officeDocument/2006/relationships/image" Target="../media/image28.svg"/><Relationship Id="rId9" Type="http://schemas.openxmlformats.org/officeDocument/2006/relationships/image" Target="../media/image20.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707"/>
        </a:solidFill>
        <a:effectLst/>
      </p:bgPr>
    </p:bg>
    <p:spTree>
      <p:nvGrpSpPr>
        <p:cNvPr id="1" name=""/>
        <p:cNvGrpSpPr/>
        <p:nvPr/>
      </p:nvGrpSpPr>
      <p:grpSpPr>
        <a:xfrm>
          <a:off x="0" y="0"/>
          <a:ext cx="0" cy="0"/>
          <a:chOff x="0" y="0"/>
          <a:chExt cx="0" cy="0"/>
        </a:xfrm>
      </p:grpSpPr>
      <p:sp>
        <p:nvSpPr>
          <p:cNvPr id="2" name="Freeform 2"/>
          <p:cNvSpPr/>
          <p:nvPr/>
        </p:nvSpPr>
        <p:spPr>
          <a:xfrm rot="2995040">
            <a:off x="-1404756" y="-4899223"/>
            <a:ext cx="6835712" cy="8229600"/>
          </a:xfrm>
          <a:custGeom>
            <a:avLst/>
            <a:gdLst/>
            <a:ahLst/>
            <a:cxnLst/>
            <a:rect l="l" t="t" r="r" b="b"/>
            <a:pathLst>
              <a:path w="6835712" h="8229600">
                <a:moveTo>
                  <a:pt x="0" y="0"/>
                </a:moveTo>
                <a:lnTo>
                  <a:pt x="6835712" y="0"/>
                </a:lnTo>
                <a:lnTo>
                  <a:pt x="6835712" y="8229600"/>
                </a:lnTo>
                <a:lnTo>
                  <a:pt x="0" y="8229600"/>
                </a:lnTo>
                <a:lnTo>
                  <a:pt x="0" y="0"/>
                </a:lnTo>
                <a:close/>
              </a:path>
            </a:pathLst>
          </a:custGeom>
          <a:blipFill>
            <a:blip r:embed="rId2">
              <a:alphaModFix amt="30000"/>
            </a:blip>
            <a:stretch>
              <a:fillRect/>
            </a:stretch>
          </a:blipFill>
        </p:spPr>
      </p:sp>
      <p:sp>
        <p:nvSpPr>
          <p:cNvPr id="3" name="Freeform 3"/>
          <p:cNvSpPr/>
          <p:nvPr/>
        </p:nvSpPr>
        <p:spPr>
          <a:xfrm rot="2700000">
            <a:off x="-829279" y="-4168615"/>
            <a:ext cx="3715957" cy="7023287"/>
          </a:xfrm>
          <a:custGeom>
            <a:avLst/>
            <a:gdLst/>
            <a:ahLst/>
            <a:cxnLst/>
            <a:rect l="l" t="t" r="r" b="b"/>
            <a:pathLst>
              <a:path w="3715957" h="7023287">
                <a:moveTo>
                  <a:pt x="0" y="0"/>
                </a:moveTo>
                <a:lnTo>
                  <a:pt x="3715958" y="0"/>
                </a:lnTo>
                <a:lnTo>
                  <a:pt x="3715958" y="7023287"/>
                </a:lnTo>
                <a:lnTo>
                  <a:pt x="0" y="70232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926050" y="8523110"/>
            <a:ext cx="3533227" cy="2890822"/>
          </a:xfrm>
          <a:custGeom>
            <a:avLst/>
            <a:gdLst/>
            <a:ahLst/>
            <a:cxnLst/>
            <a:rect l="l" t="t" r="r" b="b"/>
            <a:pathLst>
              <a:path w="3533227" h="2890822">
                <a:moveTo>
                  <a:pt x="0" y="0"/>
                </a:moveTo>
                <a:lnTo>
                  <a:pt x="3533227" y="0"/>
                </a:lnTo>
                <a:lnTo>
                  <a:pt x="3533227" y="2890823"/>
                </a:lnTo>
                <a:lnTo>
                  <a:pt x="0" y="289082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0" y="-7058412"/>
            <a:ext cx="18288000" cy="22075787"/>
          </a:xfrm>
          <a:custGeom>
            <a:avLst/>
            <a:gdLst/>
            <a:ahLst/>
            <a:cxnLst/>
            <a:rect l="l" t="t" r="r" b="b"/>
            <a:pathLst>
              <a:path w="18288000" h="22075787">
                <a:moveTo>
                  <a:pt x="0" y="0"/>
                </a:moveTo>
                <a:lnTo>
                  <a:pt x="18288000" y="0"/>
                </a:lnTo>
                <a:lnTo>
                  <a:pt x="18288000" y="22075786"/>
                </a:lnTo>
                <a:lnTo>
                  <a:pt x="0" y="22075786"/>
                </a:lnTo>
                <a:lnTo>
                  <a:pt x="0" y="0"/>
                </a:lnTo>
                <a:close/>
              </a:path>
            </a:pathLst>
          </a:custGeom>
          <a:blipFill>
            <a:blip r:embed="rId7">
              <a:alphaModFix amt="30000"/>
            </a:blip>
            <a:stretch>
              <a:fillRect l="-22534" t="-18820" r="-22534" b="-18820"/>
            </a:stretch>
          </a:blipFill>
        </p:spPr>
      </p:sp>
      <p:sp>
        <p:nvSpPr>
          <p:cNvPr id="6" name="Freeform 6"/>
          <p:cNvSpPr/>
          <p:nvPr/>
        </p:nvSpPr>
        <p:spPr>
          <a:xfrm rot="2700000">
            <a:off x="15977251" y="6456878"/>
            <a:ext cx="3715957" cy="7023287"/>
          </a:xfrm>
          <a:custGeom>
            <a:avLst/>
            <a:gdLst/>
            <a:ahLst/>
            <a:cxnLst/>
            <a:rect l="l" t="t" r="r" b="b"/>
            <a:pathLst>
              <a:path w="3715957" h="7023287">
                <a:moveTo>
                  <a:pt x="0" y="0"/>
                </a:moveTo>
                <a:lnTo>
                  <a:pt x="3715957" y="0"/>
                </a:lnTo>
                <a:lnTo>
                  <a:pt x="3715957" y="7023287"/>
                </a:lnTo>
                <a:lnTo>
                  <a:pt x="0" y="70232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2700000">
            <a:off x="17622650" y="-4934156"/>
            <a:ext cx="3715957" cy="7023287"/>
          </a:xfrm>
          <a:custGeom>
            <a:avLst/>
            <a:gdLst/>
            <a:ahLst/>
            <a:cxnLst/>
            <a:rect l="l" t="t" r="r" b="b"/>
            <a:pathLst>
              <a:path w="3715957" h="7023287">
                <a:moveTo>
                  <a:pt x="0" y="0"/>
                </a:moveTo>
                <a:lnTo>
                  <a:pt x="3715957" y="0"/>
                </a:lnTo>
                <a:lnTo>
                  <a:pt x="3715957" y="7023287"/>
                </a:lnTo>
                <a:lnTo>
                  <a:pt x="0" y="70232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840563" y="2296346"/>
            <a:ext cx="16836204" cy="1515708"/>
          </a:xfrm>
          <a:prstGeom prst="rect">
            <a:avLst/>
          </a:prstGeom>
        </p:spPr>
        <p:txBody>
          <a:bodyPr lIns="0" tIns="0" rIns="0" bIns="0" rtlCol="0" anchor="t">
            <a:spAutoFit/>
          </a:bodyPr>
          <a:lstStyle/>
          <a:p>
            <a:pPr algn="ctr">
              <a:lnSpc>
                <a:spcPts val="5886"/>
              </a:lnSpc>
              <a:spcBef>
                <a:spcPct val="0"/>
              </a:spcBef>
            </a:pPr>
            <a:r>
              <a:rPr lang="en-US" sz="5351">
                <a:solidFill>
                  <a:srgbClr val="FFFFFF"/>
                </a:solidFill>
                <a:latin typeface="Nanum Gothic Coding"/>
              </a:rPr>
              <a:t>DECODING EMOTIONAL PRESSURE IN SOCIAL INTERACTIONS VIA NLP MODELS</a:t>
            </a:r>
          </a:p>
        </p:txBody>
      </p:sp>
      <p:sp>
        <p:nvSpPr>
          <p:cNvPr id="9" name="TextBox 9"/>
          <p:cNvSpPr txBox="1"/>
          <p:nvPr/>
        </p:nvSpPr>
        <p:spPr>
          <a:xfrm>
            <a:off x="11734800" y="5083446"/>
            <a:ext cx="3642220" cy="564257"/>
          </a:xfrm>
          <a:prstGeom prst="rect">
            <a:avLst/>
          </a:prstGeom>
        </p:spPr>
        <p:txBody>
          <a:bodyPr wrap="square" lIns="0" tIns="0" rIns="0" bIns="0" rtlCol="0" anchor="t">
            <a:spAutoFit/>
          </a:bodyPr>
          <a:lstStyle/>
          <a:p>
            <a:pPr algn="ctr">
              <a:lnSpc>
                <a:spcPts val="4444"/>
              </a:lnSpc>
              <a:spcBef>
                <a:spcPct val="0"/>
              </a:spcBef>
            </a:pPr>
            <a:r>
              <a:rPr lang="en-US" sz="4040" u="sng" dirty="0">
                <a:solidFill>
                  <a:srgbClr val="FFFFFF"/>
                </a:solidFill>
                <a:latin typeface="Neoneon"/>
              </a:rPr>
              <a:t>SUBMITTED TO:</a:t>
            </a:r>
          </a:p>
        </p:txBody>
      </p:sp>
      <p:sp>
        <p:nvSpPr>
          <p:cNvPr id="10" name="TextBox 10"/>
          <p:cNvSpPr txBox="1"/>
          <p:nvPr/>
        </p:nvSpPr>
        <p:spPr>
          <a:xfrm>
            <a:off x="640283" y="5066262"/>
            <a:ext cx="3450013" cy="564257"/>
          </a:xfrm>
          <a:prstGeom prst="rect">
            <a:avLst/>
          </a:prstGeom>
        </p:spPr>
        <p:txBody>
          <a:bodyPr wrap="square" lIns="0" tIns="0" rIns="0" bIns="0" rtlCol="0" anchor="t">
            <a:spAutoFit/>
          </a:bodyPr>
          <a:lstStyle/>
          <a:p>
            <a:pPr algn="ctr">
              <a:lnSpc>
                <a:spcPts val="4445"/>
              </a:lnSpc>
              <a:spcBef>
                <a:spcPct val="0"/>
              </a:spcBef>
            </a:pPr>
            <a:r>
              <a:rPr lang="en-US" sz="4041" u="sng" dirty="0">
                <a:solidFill>
                  <a:srgbClr val="FFFFFF"/>
                </a:solidFill>
                <a:latin typeface="Neoneon"/>
              </a:rPr>
              <a:t>SUBMITTED BY:</a:t>
            </a:r>
          </a:p>
        </p:txBody>
      </p:sp>
      <p:sp>
        <p:nvSpPr>
          <p:cNvPr id="11" name="TextBox 11"/>
          <p:cNvSpPr txBox="1"/>
          <p:nvPr/>
        </p:nvSpPr>
        <p:spPr>
          <a:xfrm>
            <a:off x="640283" y="5986839"/>
            <a:ext cx="7445059" cy="1875709"/>
          </a:xfrm>
          <a:prstGeom prst="rect">
            <a:avLst/>
          </a:prstGeom>
        </p:spPr>
        <p:txBody>
          <a:bodyPr lIns="0" tIns="0" rIns="0" bIns="0" rtlCol="0" anchor="t">
            <a:spAutoFit/>
          </a:bodyPr>
          <a:lstStyle/>
          <a:p>
            <a:pPr>
              <a:lnSpc>
                <a:spcPts val="4759"/>
              </a:lnSpc>
            </a:pPr>
            <a:r>
              <a:rPr lang="en-US" sz="3399" dirty="0">
                <a:solidFill>
                  <a:srgbClr val="FFFFFF"/>
                </a:solidFill>
                <a:latin typeface="Cooper Hewitt"/>
              </a:rPr>
              <a:t>NIRNOY CHANDRA SARKER (20101043)</a:t>
            </a:r>
          </a:p>
          <a:p>
            <a:pPr>
              <a:lnSpc>
                <a:spcPts val="4759"/>
              </a:lnSpc>
            </a:pPr>
            <a:r>
              <a:rPr lang="en-US" sz="3399" dirty="0">
                <a:solidFill>
                  <a:srgbClr val="FFFFFF"/>
                </a:solidFill>
                <a:latin typeface="Cooper Hewitt"/>
              </a:rPr>
              <a:t>JENNIFER ABEDIN (20301219)</a:t>
            </a:r>
          </a:p>
          <a:p>
            <a:pPr>
              <a:lnSpc>
                <a:spcPts val="4759"/>
              </a:lnSpc>
            </a:pPr>
            <a:r>
              <a:rPr lang="en-US" sz="3399" dirty="0">
                <a:solidFill>
                  <a:srgbClr val="FFFFFF"/>
                </a:solidFill>
                <a:latin typeface="Cooper Hewitt"/>
              </a:rPr>
              <a:t>ISHRAT JAHAN (20301152)</a:t>
            </a:r>
          </a:p>
        </p:txBody>
      </p:sp>
      <p:sp>
        <p:nvSpPr>
          <p:cNvPr id="12" name="TextBox 12"/>
          <p:cNvSpPr txBox="1"/>
          <p:nvPr/>
        </p:nvSpPr>
        <p:spPr>
          <a:xfrm>
            <a:off x="11879232" y="5986839"/>
            <a:ext cx="5113368" cy="1275661"/>
          </a:xfrm>
          <a:prstGeom prst="rect">
            <a:avLst/>
          </a:prstGeom>
        </p:spPr>
        <p:txBody>
          <a:bodyPr lIns="0" tIns="0" rIns="0" bIns="0" rtlCol="0" anchor="t">
            <a:spAutoFit/>
          </a:bodyPr>
          <a:lstStyle/>
          <a:p>
            <a:pPr>
              <a:lnSpc>
                <a:spcPts val="4759"/>
              </a:lnSpc>
            </a:pPr>
            <a:r>
              <a:rPr lang="en-US" sz="3399">
                <a:solidFill>
                  <a:srgbClr val="FFFFFF"/>
                </a:solidFill>
                <a:latin typeface="Cooper Hewitt"/>
              </a:rPr>
              <a:t>Annajiat Alim Rasel (AAR)</a:t>
            </a:r>
          </a:p>
          <a:p>
            <a:pPr>
              <a:lnSpc>
                <a:spcPts val="4759"/>
              </a:lnSpc>
            </a:pPr>
            <a:r>
              <a:rPr lang="en-US" sz="3399">
                <a:solidFill>
                  <a:srgbClr val="FFFFFF"/>
                </a:solidFill>
                <a:latin typeface="Cooper Hewitt"/>
              </a:rPr>
              <a:t>Senior Lecturer</a:t>
            </a:r>
          </a:p>
        </p:txBody>
      </p:sp>
      <p:sp>
        <p:nvSpPr>
          <p:cNvPr id="13" name="TextBox 13"/>
          <p:cNvSpPr txBox="1"/>
          <p:nvPr/>
        </p:nvSpPr>
        <p:spPr>
          <a:xfrm>
            <a:off x="11879232" y="7700623"/>
            <a:ext cx="4877260" cy="1275661"/>
          </a:xfrm>
          <a:prstGeom prst="rect">
            <a:avLst/>
          </a:prstGeom>
        </p:spPr>
        <p:txBody>
          <a:bodyPr lIns="0" tIns="0" rIns="0" bIns="0" rtlCol="0" anchor="t">
            <a:spAutoFit/>
          </a:bodyPr>
          <a:lstStyle/>
          <a:p>
            <a:pPr>
              <a:lnSpc>
                <a:spcPts val="4759"/>
              </a:lnSpc>
            </a:pPr>
            <a:r>
              <a:rPr lang="en-US" sz="3399">
                <a:solidFill>
                  <a:srgbClr val="FFFFFF"/>
                </a:solidFill>
                <a:latin typeface="Cooper Hewitt"/>
              </a:rPr>
              <a:t>Adib Muhammad Amit</a:t>
            </a:r>
          </a:p>
          <a:p>
            <a:pPr>
              <a:lnSpc>
                <a:spcPts val="4759"/>
              </a:lnSpc>
            </a:pPr>
            <a:r>
              <a:rPr lang="en-US" sz="3399">
                <a:solidFill>
                  <a:srgbClr val="FFFFFF"/>
                </a:solidFill>
                <a:latin typeface="Cooper Hewitt"/>
              </a:rPr>
              <a:t>Research Assistant</a:t>
            </a:r>
          </a:p>
        </p:txBody>
      </p:sp>
      <p:sp>
        <p:nvSpPr>
          <p:cNvPr id="14" name="TextBox 14"/>
          <p:cNvSpPr txBox="1"/>
          <p:nvPr/>
        </p:nvSpPr>
        <p:spPr>
          <a:xfrm>
            <a:off x="4302398" y="4986897"/>
            <a:ext cx="3274436" cy="769441"/>
          </a:xfrm>
          <a:prstGeom prst="rect">
            <a:avLst/>
          </a:prstGeom>
        </p:spPr>
        <p:txBody>
          <a:bodyPr wrap="square" lIns="0" tIns="0" rIns="0" bIns="0" rtlCol="0" anchor="t">
            <a:spAutoFit/>
          </a:bodyPr>
          <a:lstStyle/>
          <a:p>
            <a:pPr algn="ctr">
              <a:lnSpc>
                <a:spcPts val="6019"/>
              </a:lnSpc>
            </a:pPr>
            <a:r>
              <a:rPr lang="en-US" sz="4299" dirty="0">
                <a:solidFill>
                  <a:srgbClr val="FFFFFF"/>
                </a:solidFill>
                <a:latin typeface="Cooper Hewitt"/>
              </a:rPr>
              <a:t>GROUP - 07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269549" y="-5632066"/>
            <a:ext cx="9886758" cy="11902794"/>
          </a:xfrm>
          <a:custGeom>
            <a:avLst/>
            <a:gdLst/>
            <a:ahLst/>
            <a:cxnLst/>
            <a:rect l="l" t="t" r="r" b="b"/>
            <a:pathLst>
              <a:path w="9886758" h="11902794">
                <a:moveTo>
                  <a:pt x="0" y="0"/>
                </a:moveTo>
                <a:lnTo>
                  <a:pt x="9886758" y="0"/>
                </a:lnTo>
                <a:lnTo>
                  <a:pt x="9886758" y="11902793"/>
                </a:lnTo>
                <a:lnTo>
                  <a:pt x="0" y="11902793"/>
                </a:lnTo>
                <a:lnTo>
                  <a:pt x="0" y="0"/>
                </a:lnTo>
                <a:close/>
              </a:path>
            </a:pathLst>
          </a:custGeom>
          <a:blipFill>
            <a:blip r:embed="rId2">
              <a:alphaModFix amt="30000"/>
            </a:blip>
            <a:stretch>
              <a:fillRect/>
            </a:stretch>
          </a:blipFill>
        </p:spPr>
      </p:sp>
      <p:sp>
        <p:nvSpPr>
          <p:cNvPr id="3" name="Freeform 3"/>
          <p:cNvSpPr/>
          <p:nvPr/>
        </p:nvSpPr>
        <p:spPr>
          <a:xfrm>
            <a:off x="-2286000" y="-2989438"/>
            <a:ext cx="5404409" cy="5978876"/>
          </a:xfrm>
          <a:custGeom>
            <a:avLst/>
            <a:gdLst/>
            <a:ahLst/>
            <a:cxnLst/>
            <a:rect l="l" t="t" r="r" b="b"/>
            <a:pathLst>
              <a:path w="7100746" h="7126662">
                <a:moveTo>
                  <a:pt x="0" y="0"/>
                </a:moveTo>
                <a:lnTo>
                  <a:pt x="7100746" y="0"/>
                </a:lnTo>
                <a:lnTo>
                  <a:pt x="7100746" y="7126662"/>
                </a:lnTo>
                <a:lnTo>
                  <a:pt x="0" y="712666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3678757" y="3306903"/>
            <a:ext cx="9886758" cy="11902794"/>
          </a:xfrm>
          <a:custGeom>
            <a:avLst/>
            <a:gdLst/>
            <a:ahLst/>
            <a:cxnLst/>
            <a:rect l="l" t="t" r="r" b="b"/>
            <a:pathLst>
              <a:path w="9886758" h="11902794">
                <a:moveTo>
                  <a:pt x="0" y="0"/>
                </a:moveTo>
                <a:lnTo>
                  <a:pt x="9886758" y="0"/>
                </a:lnTo>
                <a:lnTo>
                  <a:pt x="9886758" y="11902794"/>
                </a:lnTo>
                <a:lnTo>
                  <a:pt x="0" y="11902794"/>
                </a:lnTo>
                <a:lnTo>
                  <a:pt x="0" y="0"/>
                </a:lnTo>
                <a:close/>
              </a:path>
            </a:pathLst>
          </a:custGeom>
          <a:blipFill>
            <a:blip r:embed="rId2">
              <a:alphaModFix amt="30000"/>
            </a:blip>
            <a:stretch>
              <a:fillRect/>
            </a:stretch>
          </a:blipFill>
        </p:spPr>
      </p:sp>
      <p:sp>
        <p:nvSpPr>
          <p:cNvPr id="5" name="Freeform 5"/>
          <p:cNvSpPr/>
          <p:nvPr/>
        </p:nvSpPr>
        <p:spPr>
          <a:xfrm rot="2700000">
            <a:off x="14399910" y="6775357"/>
            <a:ext cx="3715957" cy="7023287"/>
          </a:xfrm>
          <a:custGeom>
            <a:avLst/>
            <a:gdLst/>
            <a:ahLst/>
            <a:cxnLst/>
            <a:rect l="l" t="t" r="r" b="b"/>
            <a:pathLst>
              <a:path w="3715957" h="7023287">
                <a:moveTo>
                  <a:pt x="0" y="0"/>
                </a:moveTo>
                <a:lnTo>
                  <a:pt x="3715957" y="0"/>
                </a:lnTo>
                <a:lnTo>
                  <a:pt x="3715957" y="7023286"/>
                </a:lnTo>
                <a:lnTo>
                  <a:pt x="0" y="702328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8808968" y="4666396"/>
            <a:ext cx="970142" cy="970142"/>
          </a:xfrm>
          <a:custGeom>
            <a:avLst/>
            <a:gdLst/>
            <a:ahLst/>
            <a:cxnLst/>
            <a:rect l="l" t="t" r="r" b="b"/>
            <a:pathLst>
              <a:path w="970142" h="970142">
                <a:moveTo>
                  <a:pt x="0" y="0"/>
                </a:moveTo>
                <a:lnTo>
                  <a:pt x="970142" y="0"/>
                </a:lnTo>
                <a:lnTo>
                  <a:pt x="970142" y="970142"/>
                </a:lnTo>
                <a:lnTo>
                  <a:pt x="0" y="9701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3466348" y="4650462"/>
            <a:ext cx="986076" cy="986076"/>
          </a:xfrm>
          <a:custGeom>
            <a:avLst/>
            <a:gdLst/>
            <a:ahLst/>
            <a:cxnLst/>
            <a:rect l="l" t="t" r="r" b="b"/>
            <a:pathLst>
              <a:path w="986076" h="986076">
                <a:moveTo>
                  <a:pt x="0" y="0"/>
                </a:moveTo>
                <a:lnTo>
                  <a:pt x="986076" y="0"/>
                </a:lnTo>
                <a:lnTo>
                  <a:pt x="986076" y="986076"/>
                </a:lnTo>
                <a:lnTo>
                  <a:pt x="0" y="98607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13765571" y="4686724"/>
            <a:ext cx="1104435" cy="949814"/>
          </a:xfrm>
          <a:custGeom>
            <a:avLst/>
            <a:gdLst/>
            <a:ahLst/>
            <a:cxnLst/>
            <a:rect l="l" t="t" r="r" b="b"/>
            <a:pathLst>
              <a:path w="1104435" h="949814">
                <a:moveTo>
                  <a:pt x="0" y="0"/>
                </a:moveTo>
                <a:lnTo>
                  <a:pt x="1104435" y="0"/>
                </a:lnTo>
                <a:lnTo>
                  <a:pt x="1104435" y="949814"/>
                </a:lnTo>
                <a:lnTo>
                  <a:pt x="0" y="9498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a:off x="5796013" y="8015252"/>
            <a:ext cx="997314" cy="1094446"/>
          </a:xfrm>
          <a:custGeom>
            <a:avLst/>
            <a:gdLst/>
            <a:ahLst/>
            <a:cxnLst/>
            <a:rect l="l" t="t" r="r" b="b"/>
            <a:pathLst>
              <a:path w="997314" h="1094446">
                <a:moveTo>
                  <a:pt x="0" y="0"/>
                </a:moveTo>
                <a:lnTo>
                  <a:pt x="997313" y="0"/>
                </a:lnTo>
                <a:lnTo>
                  <a:pt x="997313" y="1094446"/>
                </a:lnTo>
                <a:lnTo>
                  <a:pt x="0" y="109444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11529165" y="8015252"/>
            <a:ext cx="984483" cy="984483"/>
          </a:xfrm>
          <a:custGeom>
            <a:avLst/>
            <a:gdLst/>
            <a:ahLst/>
            <a:cxnLst/>
            <a:rect l="l" t="t" r="r" b="b"/>
            <a:pathLst>
              <a:path w="984483" h="984483">
                <a:moveTo>
                  <a:pt x="0" y="0"/>
                </a:moveTo>
                <a:lnTo>
                  <a:pt x="984483" y="0"/>
                </a:lnTo>
                <a:lnTo>
                  <a:pt x="984483" y="984483"/>
                </a:lnTo>
                <a:lnTo>
                  <a:pt x="0" y="984483"/>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TextBox 11"/>
          <p:cNvSpPr txBox="1"/>
          <p:nvPr/>
        </p:nvSpPr>
        <p:spPr>
          <a:xfrm>
            <a:off x="4439537" y="1498162"/>
            <a:ext cx="9408926" cy="1094740"/>
          </a:xfrm>
          <a:prstGeom prst="rect">
            <a:avLst/>
          </a:prstGeom>
        </p:spPr>
        <p:txBody>
          <a:bodyPr lIns="0" tIns="0" rIns="0" bIns="0" rtlCol="0" anchor="t">
            <a:spAutoFit/>
          </a:bodyPr>
          <a:lstStyle/>
          <a:p>
            <a:pPr algn="ctr">
              <a:lnSpc>
                <a:spcPts val="8959"/>
              </a:lnSpc>
            </a:pPr>
            <a:r>
              <a:rPr lang="en-US" sz="6399">
                <a:solidFill>
                  <a:srgbClr val="10E1E6"/>
                </a:solidFill>
                <a:latin typeface="Open Sans Bold"/>
              </a:rPr>
              <a:t>TABLE OF CONTENT</a:t>
            </a:r>
          </a:p>
        </p:txBody>
      </p:sp>
      <p:sp>
        <p:nvSpPr>
          <p:cNvPr id="12" name="TextBox 12"/>
          <p:cNvSpPr txBox="1"/>
          <p:nvPr/>
        </p:nvSpPr>
        <p:spPr>
          <a:xfrm>
            <a:off x="2144411" y="3923500"/>
            <a:ext cx="3651601" cy="600021"/>
          </a:xfrm>
          <a:prstGeom prst="rect">
            <a:avLst/>
          </a:prstGeom>
        </p:spPr>
        <p:txBody>
          <a:bodyPr lIns="0" tIns="0" rIns="0" bIns="0" rtlCol="0" anchor="t">
            <a:spAutoFit/>
          </a:bodyPr>
          <a:lstStyle/>
          <a:p>
            <a:pPr algn="ctr">
              <a:lnSpc>
                <a:spcPts val="4200"/>
              </a:lnSpc>
            </a:pPr>
            <a:r>
              <a:rPr lang="en-US" sz="3000" spc="150">
                <a:solidFill>
                  <a:srgbClr val="0CC0FF"/>
                </a:solidFill>
                <a:latin typeface="Cooper Hewitt"/>
              </a:rPr>
              <a:t>INTRODUCTION</a:t>
            </a:r>
          </a:p>
        </p:txBody>
      </p:sp>
      <p:sp>
        <p:nvSpPr>
          <p:cNvPr id="13" name="TextBox 13"/>
          <p:cNvSpPr txBox="1"/>
          <p:nvPr/>
        </p:nvSpPr>
        <p:spPr>
          <a:xfrm>
            <a:off x="4440793" y="7234257"/>
            <a:ext cx="3651601" cy="600021"/>
          </a:xfrm>
          <a:prstGeom prst="rect">
            <a:avLst/>
          </a:prstGeom>
        </p:spPr>
        <p:txBody>
          <a:bodyPr lIns="0" tIns="0" rIns="0" bIns="0" rtlCol="0" anchor="t">
            <a:spAutoFit/>
          </a:bodyPr>
          <a:lstStyle/>
          <a:p>
            <a:pPr algn="ctr">
              <a:lnSpc>
                <a:spcPts val="4200"/>
              </a:lnSpc>
            </a:pPr>
            <a:r>
              <a:rPr lang="en-US" sz="3000" spc="150">
                <a:solidFill>
                  <a:srgbClr val="0CC0FF"/>
                </a:solidFill>
                <a:latin typeface="Cooper Hewitt"/>
              </a:rPr>
              <a:t>FUTURE WORK</a:t>
            </a:r>
          </a:p>
        </p:txBody>
      </p:sp>
      <p:sp>
        <p:nvSpPr>
          <p:cNvPr id="14" name="TextBox 14"/>
          <p:cNvSpPr txBox="1"/>
          <p:nvPr/>
        </p:nvSpPr>
        <p:spPr>
          <a:xfrm>
            <a:off x="7318199" y="3923500"/>
            <a:ext cx="3781514" cy="600021"/>
          </a:xfrm>
          <a:prstGeom prst="rect">
            <a:avLst/>
          </a:prstGeom>
        </p:spPr>
        <p:txBody>
          <a:bodyPr lIns="0" tIns="0" rIns="0" bIns="0" rtlCol="0" anchor="t">
            <a:spAutoFit/>
          </a:bodyPr>
          <a:lstStyle/>
          <a:p>
            <a:pPr algn="ctr">
              <a:lnSpc>
                <a:spcPts val="4200"/>
              </a:lnSpc>
            </a:pPr>
            <a:r>
              <a:rPr lang="en-US" sz="3000" spc="150">
                <a:solidFill>
                  <a:srgbClr val="0CC0FF"/>
                </a:solidFill>
                <a:latin typeface="Cooper Hewitt"/>
              </a:rPr>
              <a:t>LITERATURE REVIEW</a:t>
            </a:r>
          </a:p>
        </p:txBody>
      </p:sp>
      <p:sp>
        <p:nvSpPr>
          <p:cNvPr id="15" name="TextBox 15"/>
          <p:cNvSpPr txBox="1"/>
          <p:nvPr/>
        </p:nvSpPr>
        <p:spPr>
          <a:xfrm>
            <a:off x="10195606" y="7234257"/>
            <a:ext cx="3651601" cy="600021"/>
          </a:xfrm>
          <a:prstGeom prst="rect">
            <a:avLst/>
          </a:prstGeom>
        </p:spPr>
        <p:txBody>
          <a:bodyPr lIns="0" tIns="0" rIns="0" bIns="0" rtlCol="0" anchor="t">
            <a:spAutoFit/>
          </a:bodyPr>
          <a:lstStyle/>
          <a:p>
            <a:pPr algn="ctr">
              <a:lnSpc>
                <a:spcPts val="4200"/>
              </a:lnSpc>
            </a:pPr>
            <a:r>
              <a:rPr lang="en-US" sz="3000" spc="150">
                <a:solidFill>
                  <a:srgbClr val="0CC0FF"/>
                </a:solidFill>
                <a:latin typeface="Cooper Hewitt"/>
              </a:rPr>
              <a:t>CONCLUSION</a:t>
            </a:r>
          </a:p>
        </p:txBody>
      </p:sp>
      <p:sp>
        <p:nvSpPr>
          <p:cNvPr id="16" name="TextBox 16"/>
          <p:cNvSpPr txBox="1"/>
          <p:nvPr/>
        </p:nvSpPr>
        <p:spPr>
          <a:xfrm>
            <a:off x="12491987" y="3923500"/>
            <a:ext cx="3651601" cy="600021"/>
          </a:xfrm>
          <a:prstGeom prst="rect">
            <a:avLst/>
          </a:prstGeom>
        </p:spPr>
        <p:txBody>
          <a:bodyPr lIns="0" tIns="0" rIns="0" bIns="0" rtlCol="0" anchor="t">
            <a:spAutoFit/>
          </a:bodyPr>
          <a:lstStyle/>
          <a:p>
            <a:pPr algn="ctr">
              <a:lnSpc>
                <a:spcPts val="4200"/>
              </a:lnSpc>
            </a:pPr>
            <a:r>
              <a:rPr lang="en-US" sz="3000" spc="150">
                <a:solidFill>
                  <a:srgbClr val="0CC0FF"/>
                </a:solidFill>
                <a:latin typeface="Cooper Hewitt"/>
              </a:rPr>
              <a:t>LIMITATIONS</a:t>
            </a:r>
          </a:p>
        </p:txBody>
      </p:sp>
      <p:sp>
        <p:nvSpPr>
          <p:cNvPr id="17" name="TextBox 17"/>
          <p:cNvSpPr txBox="1"/>
          <p:nvPr/>
        </p:nvSpPr>
        <p:spPr>
          <a:xfrm>
            <a:off x="3335102" y="3093623"/>
            <a:ext cx="1270220" cy="793750"/>
          </a:xfrm>
          <a:prstGeom prst="rect">
            <a:avLst/>
          </a:prstGeom>
        </p:spPr>
        <p:txBody>
          <a:bodyPr lIns="0" tIns="0" rIns="0" bIns="0" rtlCol="0" anchor="t">
            <a:spAutoFit/>
          </a:bodyPr>
          <a:lstStyle/>
          <a:p>
            <a:pPr algn="ctr">
              <a:lnSpc>
                <a:spcPts val="5599"/>
              </a:lnSpc>
            </a:pPr>
            <a:r>
              <a:rPr lang="en-US" sz="3999" spc="199">
                <a:solidFill>
                  <a:srgbClr val="0CC0FF"/>
                </a:solidFill>
                <a:latin typeface="Cooper Hewitt Bold"/>
              </a:rPr>
              <a:t>01</a:t>
            </a:r>
          </a:p>
        </p:txBody>
      </p:sp>
      <p:sp>
        <p:nvSpPr>
          <p:cNvPr id="18" name="TextBox 18"/>
          <p:cNvSpPr txBox="1"/>
          <p:nvPr/>
        </p:nvSpPr>
        <p:spPr>
          <a:xfrm>
            <a:off x="5631484" y="6404379"/>
            <a:ext cx="1270220" cy="793750"/>
          </a:xfrm>
          <a:prstGeom prst="rect">
            <a:avLst/>
          </a:prstGeom>
        </p:spPr>
        <p:txBody>
          <a:bodyPr lIns="0" tIns="0" rIns="0" bIns="0" rtlCol="0" anchor="t">
            <a:spAutoFit/>
          </a:bodyPr>
          <a:lstStyle/>
          <a:p>
            <a:pPr algn="ctr">
              <a:lnSpc>
                <a:spcPts val="5599"/>
              </a:lnSpc>
            </a:pPr>
            <a:r>
              <a:rPr lang="en-US" sz="3999" spc="199">
                <a:solidFill>
                  <a:srgbClr val="0CC0FF"/>
                </a:solidFill>
                <a:latin typeface="Cooper Hewitt Bold"/>
              </a:rPr>
              <a:t>04</a:t>
            </a:r>
          </a:p>
        </p:txBody>
      </p:sp>
      <p:sp>
        <p:nvSpPr>
          <p:cNvPr id="19" name="TextBox 19"/>
          <p:cNvSpPr txBox="1"/>
          <p:nvPr/>
        </p:nvSpPr>
        <p:spPr>
          <a:xfrm>
            <a:off x="8508890" y="3093623"/>
            <a:ext cx="1270220" cy="793750"/>
          </a:xfrm>
          <a:prstGeom prst="rect">
            <a:avLst/>
          </a:prstGeom>
        </p:spPr>
        <p:txBody>
          <a:bodyPr lIns="0" tIns="0" rIns="0" bIns="0" rtlCol="0" anchor="t">
            <a:spAutoFit/>
          </a:bodyPr>
          <a:lstStyle/>
          <a:p>
            <a:pPr algn="ctr">
              <a:lnSpc>
                <a:spcPts val="5599"/>
              </a:lnSpc>
            </a:pPr>
            <a:r>
              <a:rPr lang="en-US" sz="3999" spc="199">
                <a:solidFill>
                  <a:srgbClr val="0CC0FF"/>
                </a:solidFill>
                <a:latin typeface="Cooper Hewitt Bold"/>
              </a:rPr>
              <a:t>02</a:t>
            </a:r>
          </a:p>
        </p:txBody>
      </p:sp>
      <p:sp>
        <p:nvSpPr>
          <p:cNvPr id="20" name="TextBox 20"/>
          <p:cNvSpPr txBox="1"/>
          <p:nvPr/>
        </p:nvSpPr>
        <p:spPr>
          <a:xfrm>
            <a:off x="11386297" y="6404379"/>
            <a:ext cx="1270220" cy="793750"/>
          </a:xfrm>
          <a:prstGeom prst="rect">
            <a:avLst/>
          </a:prstGeom>
        </p:spPr>
        <p:txBody>
          <a:bodyPr lIns="0" tIns="0" rIns="0" bIns="0" rtlCol="0" anchor="t">
            <a:spAutoFit/>
          </a:bodyPr>
          <a:lstStyle/>
          <a:p>
            <a:pPr algn="ctr">
              <a:lnSpc>
                <a:spcPts val="5599"/>
              </a:lnSpc>
            </a:pPr>
            <a:r>
              <a:rPr lang="en-US" sz="3999" spc="199">
                <a:solidFill>
                  <a:srgbClr val="0CC0FF"/>
                </a:solidFill>
                <a:latin typeface="Cooper Hewitt Bold"/>
              </a:rPr>
              <a:t>05</a:t>
            </a:r>
          </a:p>
        </p:txBody>
      </p:sp>
      <p:sp>
        <p:nvSpPr>
          <p:cNvPr id="21" name="TextBox 21"/>
          <p:cNvSpPr txBox="1"/>
          <p:nvPr/>
        </p:nvSpPr>
        <p:spPr>
          <a:xfrm>
            <a:off x="13682678" y="3093623"/>
            <a:ext cx="1270220" cy="793750"/>
          </a:xfrm>
          <a:prstGeom prst="rect">
            <a:avLst/>
          </a:prstGeom>
        </p:spPr>
        <p:txBody>
          <a:bodyPr lIns="0" tIns="0" rIns="0" bIns="0" rtlCol="0" anchor="t">
            <a:spAutoFit/>
          </a:bodyPr>
          <a:lstStyle/>
          <a:p>
            <a:pPr algn="ctr">
              <a:lnSpc>
                <a:spcPts val="5599"/>
              </a:lnSpc>
            </a:pPr>
            <a:r>
              <a:rPr lang="en-US" sz="3999" spc="199">
                <a:solidFill>
                  <a:srgbClr val="0CC0FF"/>
                </a:solidFill>
                <a:latin typeface="Cooper Hewitt Bold"/>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02567" y="-3882321"/>
            <a:ext cx="5729837" cy="5750749"/>
          </a:xfrm>
          <a:custGeom>
            <a:avLst/>
            <a:gdLst/>
            <a:ahLst/>
            <a:cxnLst/>
            <a:rect l="l" t="t" r="r" b="b"/>
            <a:pathLst>
              <a:path w="5729837" h="5750749">
                <a:moveTo>
                  <a:pt x="0" y="0"/>
                </a:moveTo>
                <a:lnTo>
                  <a:pt x="5729838" y="0"/>
                </a:lnTo>
                <a:lnTo>
                  <a:pt x="5729838" y="5750749"/>
                </a:lnTo>
                <a:lnTo>
                  <a:pt x="0" y="575074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609268" y="-703852"/>
            <a:ext cx="9886758" cy="11902794"/>
          </a:xfrm>
          <a:custGeom>
            <a:avLst/>
            <a:gdLst/>
            <a:ahLst/>
            <a:cxnLst/>
            <a:rect l="l" t="t" r="r" b="b"/>
            <a:pathLst>
              <a:path w="9886758" h="11902794">
                <a:moveTo>
                  <a:pt x="0" y="0"/>
                </a:moveTo>
                <a:lnTo>
                  <a:pt x="9886758" y="0"/>
                </a:lnTo>
                <a:lnTo>
                  <a:pt x="9886758" y="11902794"/>
                </a:lnTo>
                <a:lnTo>
                  <a:pt x="0" y="11902794"/>
                </a:lnTo>
                <a:lnTo>
                  <a:pt x="0" y="0"/>
                </a:lnTo>
                <a:close/>
              </a:path>
            </a:pathLst>
          </a:custGeom>
          <a:blipFill>
            <a:blip r:embed="rId4">
              <a:alphaModFix amt="30000"/>
            </a:blip>
            <a:stretch>
              <a:fillRect/>
            </a:stretch>
          </a:blipFill>
        </p:spPr>
      </p:sp>
      <p:sp>
        <p:nvSpPr>
          <p:cNvPr id="4" name="Freeform 4"/>
          <p:cNvSpPr/>
          <p:nvPr/>
        </p:nvSpPr>
        <p:spPr>
          <a:xfrm>
            <a:off x="10570524" y="1028700"/>
            <a:ext cx="6491097" cy="8229600"/>
          </a:xfrm>
          <a:custGeom>
            <a:avLst/>
            <a:gdLst/>
            <a:ahLst/>
            <a:cxnLst/>
            <a:rect l="l" t="t" r="r" b="b"/>
            <a:pathLst>
              <a:path w="6491097" h="8229600">
                <a:moveTo>
                  <a:pt x="0" y="0"/>
                </a:moveTo>
                <a:lnTo>
                  <a:pt x="6491097" y="0"/>
                </a:lnTo>
                <a:lnTo>
                  <a:pt x="6491097" y="8229600"/>
                </a:lnTo>
                <a:lnTo>
                  <a:pt x="0" y="8229600"/>
                </a:lnTo>
                <a:lnTo>
                  <a:pt x="0" y="0"/>
                </a:lnTo>
                <a:close/>
              </a:path>
            </a:pathLst>
          </a:custGeom>
          <a:blipFill>
            <a:blip r:embed="rId5"/>
            <a:stretch>
              <a:fillRect/>
            </a:stretch>
          </a:blipFill>
        </p:spPr>
      </p:sp>
      <p:sp>
        <p:nvSpPr>
          <p:cNvPr id="5" name="Freeform 5"/>
          <p:cNvSpPr/>
          <p:nvPr/>
        </p:nvSpPr>
        <p:spPr>
          <a:xfrm rot="2700000">
            <a:off x="15203642" y="6096275"/>
            <a:ext cx="3715957" cy="7023287"/>
          </a:xfrm>
          <a:custGeom>
            <a:avLst/>
            <a:gdLst/>
            <a:ahLst/>
            <a:cxnLst/>
            <a:rect l="l" t="t" r="r" b="b"/>
            <a:pathLst>
              <a:path w="3715957" h="7023287">
                <a:moveTo>
                  <a:pt x="0" y="0"/>
                </a:moveTo>
                <a:lnTo>
                  <a:pt x="3715958" y="0"/>
                </a:lnTo>
                <a:lnTo>
                  <a:pt x="3715958" y="7023287"/>
                </a:lnTo>
                <a:lnTo>
                  <a:pt x="0" y="702328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5564883" y="5247545"/>
            <a:ext cx="9886758" cy="11902794"/>
          </a:xfrm>
          <a:custGeom>
            <a:avLst/>
            <a:gdLst/>
            <a:ahLst/>
            <a:cxnLst/>
            <a:rect l="l" t="t" r="r" b="b"/>
            <a:pathLst>
              <a:path w="9886758" h="11902794">
                <a:moveTo>
                  <a:pt x="0" y="0"/>
                </a:moveTo>
                <a:lnTo>
                  <a:pt x="9886758" y="0"/>
                </a:lnTo>
                <a:lnTo>
                  <a:pt x="9886758" y="11902794"/>
                </a:lnTo>
                <a:lnTo>
                  <a:pt x="0" y="11902794"/>
                </a:lnTo>
                <a:lnTo>
                  <a:pt x="0" y="0"/>
                </a:lnTo>
                <a:close/>
              </a:path>
            </a:pathLst>
          </a:custGeom>
          <a:blipFill>
            <a:blip r:embed="rId4">
              <a:alphaModFix amt="30000"/>
            </a:blip>
            <a:stretch>
              <a:fillRect/>
            </a:stretch>
          </a:blipFill>
        </p:spPr>
      </p:sp>
      <p:sp>
        <p:nvSpPr>
          <p:cNvPr id="7" name="TextBox 7"/>
          <p:cNvSpPr txBox="1"/>
          <p:nvPr/>
        </p:nvSpPr>
        <p:spPr>
          <a:xfrm>
            <a:off x="1028700" y="2870658"/>
            <a:ext cx="8997105" cy="974498"/>
          </a:xfrm>
          <a:prstGeom prst="rect">
            <a:avLst/>
          </a:prstGeom>
        </p:spPr>
        <p:txBody>
          <a:bodyPr lIns="0" tIns="0" rIns="0" bIns="0" rtlCol="0" anchor="t">
            <a:spAutoFit/>
          </a:bodyPr>
          <a:lstStyle/>
          <a:p>
            <a:pPr>
              <a:lnSpc>
                <a:spcPts val="7579"/>
              </a:lnSpc>
            </a:pPr>
            <a:r>
              <a:rPr lang="en-US" sz="6890">
                <a:solidFill>
                  <a:srgbClr val="0EEAE2"/>
                </a:solidFill>
                <a:latin typeface="Open Sans Bold"/>
              </a:rPr>
              <a:t>INTRODUCTION</a:t>
            </a:r>
          </a:p>
        </p:txBody>
      </p:sp>
      <p:sp>
        <p:nvSpPr>
          <p:cNvPr id="8" name="TextBox 8"/>
          <p:cNvSpPr txBox="1"/>
          <p:nvPr/>
        </p:nvSpPr>
        <p:spPr>
          <a:xfrm>
            <a:off x="1028700" y="4886325"/>
            <a:ext cx="10367199" cy="2114333"/>
          </a:xfrm>
          <a:prstGeom prst="rect">
            <a:avLst/>
          </a:prstGeom>
        </p:spPr>
        <p:txBody>
          <a:bodyPr lIns="0" tIns="0" rIns="0" bIns="0" rtlCol="0" anchor="t">
            <a:spAutoFit/>
          </a:bodyPr>
          <a:lstStyle/>
          <a:p>
            <a:pPr>
              <a:lnSpc>
                <a:spcPts val="4200"/>
              </a:lnSpc>
            </a:pPr>
            <a:r>
              <a:rPr lang="en-US" sz="3000">
                <a:solidFill>
                  <a:srgbClr val="FFFFFF"/>
                </a:solidFill>
                <a:latin typeface="PT Sans"/>
              </a:rPr>
              <a:t>"Decoding Emotional Pressure in Social Interactions via NLP Models" represents a significant exploration in natural language processing (NLP), focusing on unraveling the complexities of emotional pressure within social interactions.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00058" y="-1630775"/>
            <a:ext cx="12100013" cy="14567360"/>
          </a:xfrm>
          <a:custGeom>
            <a:avLst/>
            <a:gdLst/>
            <a:ahLst/>
            <a:cxnLst/>
            <a:rect l="l" t="t" r="r" b="b"/>
            <a:pathLst>
              <a:path w="12100013" h="14567360">
                <a:moveTo>
                  <a:pt x="0" y="0"/>
                </a:moveTo>
                <a:lnTo>
                  <a:pt x="12100013" y="0"/>
                </a:lnTo>
                <a:lnTo>
                  <a:pt x="12100013" y="14567360"/>
                </a:lnTo>
                <a:lnTo>
                  <a:pt x="0" y="14567360"/>
                </a:lnTo>
                <a:lnTo>
                  <a:pt x="0" y="0"/>
                </a:lnTo>
                <a:close/>
              </a:path>
            </a:pathLst>
          </a:custGeom>
          <a:blipFill>
            <a:blip r:embed="rId2">
              <a:alphaModFix amt="30000"/>
            </a:blip>
            <a:stretch>
              <a:fillRect/>
            </a:stretch>
          </a:blipFill>
        </p:spPr>
      </p:sp>
      <p:sp>
        <p:nvSpPr>
          <p:cNvPr id="3" name="Freeform 3"/>
          <p:cNvSpPr/>
          <p:nvPr/>
        </p:nvSpPr>
        <p:spPr>
          <a:xfrm>
            <a:off x="1028700" y="4141044"/>
            <a:ext cx="5768310" cy="4629069"/>
          </a:xfrm>
          <a:custGeom>
            <a:avLst/>
            <a:gdLst/>
            <a:ahLst/>
            <a:cxnLst/>
            <a:rect l="l" t="t" r="r" b="b"/>
            <a:pathLst>
              <a:path w="5768310" h="4629069">
                <a:moveTo>
                  <a:pt x="0" y="0"/>
                </a:moveTo>
                <a:lnTo>
                  <a:pt x="5768310" y="0"/>
                </a:lnTo>
                <a:lnTo>
                  <a:pt x="5768310" y="4629069"/>
                </a:lnTo>
                <a:lnTo>
                  <a:pt x="0" y="462906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2516254" y="-9414175"/>
            <a:ext cx="14528021" cy="16639107"/>
          </a:xfrm>
          <a:custGeom>
            <a:avLst/>
            <a:gdLst/>
            <a:ahLst/>
            <a:cxnLst/>
            <a:rect l="l" t="t" r="r" b="b"/>
            <a:pathLst>
              <a:path w="14528021" h="16639107">
                <a:moveTo>
                  <a:pt x="0" y="0"/>
                </a:moveTo>
                <a:lnTo>
                  <a:pt x="14528021" y="0"/>
                </a:lnTo>
                <a:lnTo>
                  <a:pt x="14528021" y="16639107"/>
                </a:lnTo>
                <a:lnTo>
                  <a:pt x="0" y="16639107"/>
                </a:lnTo>
                <a:lnTo>
                  <a:pt x="0" y="0"/>
                </a:lnTo>
                <a:close/>
              </a:path>
            </a:pathLst>
          </a:custGeom>
          <a:blipFill>
            <a:blip r:embed="rId5">
              <a:alphaModFix amt="30000"/>
            </a:blip>
            <a:stretch>
              <a:fillRect/>
            </a:stretch>
          </a:blipFill>
        </p:spPr>
      </p:sp>
      <p:sp>
        <p:nvSpPr>
          <p:cNvPr id="5" name="Freeform 5"/>
          <p:cNvSpPr/>
          <p:nvPr/>
        </p:nvSpPr>
        <p:spPr>
          <a:xfrm>
            <a:off x="-1136311" y="-3267534"/>
            <a:ext cx="4330022" cy="4345825"/>
          </a:xfrm>
          <a:custGeom>
            <a:avLst/>
            <a:gdLst/>
            <a:ahLst/>
            <a:cxnLst/>
            <a:rect l="l" t="t" r="r" b="b"/>
            <a:pathLst>
              <a:path w="4330022" h="4345825">
                <a:moveTo>
                  <a:pt x="0" y="0"/>
                </a:moveTo>
                <a:lnTo>
                  <a:pt x="4330022" y="0"/>
                </a:lnTo>
                <a:lnTo>
                  <a:pt x="4330022" y="4345825"/>
                </a:lnTo>
                <a:lnTo>
                  <a:pt x="0" y="434582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5400000">
            <a:off x="16430021" y="7116449"/>
            <a:ext cx="3715957" cy="7023287"/>
          </a:xfrm>
          <a:custGeom>
            <a:avLst/>
            <a:gdLst/>
            <a:ahLst/>
            <a:cxnLst/>
            <a:rect l="l" t="t" r="r" b="b"/>
            <a:pathLst>
              <a:path w="3715957" h="7023287">
                <a:moveTo>
                  <a:pt x="0" y="0"/>
                </a:moveTo>
                <a:lnTo>
                  <a:pt x="3715958" y="0"/>
                </a:lnTo>
                <a:lnTo>
                  <a:pt x="3715958" y="7023286"/>
                </a:lnTo>
                <a:lnTo>
                  <a:pt x="0" y="702328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162750" y="4349483"/>
            <a:ext cx="5500209" cy="2882124"/>
          </a:xfrm>
          <a:custGeom>
            <a:avLst/>
            <a:gdLst/>
            <a:ahLst/>
            <a:cxnLst/>
            <a:rect l="l" t="t" r="r" b="b"/>
            <a:pathLst>
              <a:path w="5500209" h="2882124">
                <a:moveTo>
                  <a:pt x="0" y="0"/>
                </a:moveTo>
                <a:lnTo>
                  <a:pt x="5500210" y="0"/>
                </a:lnTo>
                <a:lnTo>
                  <a:pt x="5500210" y="2882124"/>
                </a:lnTo>
                <a:lnTo>
                  <a:pt x="0" y="2882124"/>
                </a:lnTo>
                <a:lnTo>
                  <a:pt x="0" y="0"/>
                </a:lnTo>
                <a:close/>
              </a:path>
            </a:pathLst>
          </a:custGeom>
          <a:blipFill>
            <a:blip r:embed="rId10"/>
            <a:stretch>
              <a:fillRect l="-2400" r="-2400"/>
            </a:stretch>
          </a:blipFill>
        </p:spPr>
      </p:sp>
      <p:grpSp>
        <p:nvGrpSpPr>
          <p:cNvPr id="8" name="Group 8"/>
          <p:cNvGrpSpPr/>
          <p:nvPr/>
        </p:nvGrpSpPr>
        <p:grpSpPr>
          <a:xfrm rot="5400000">
            <a:off x="12358584" y="-2933188"/>
            <a:ext cx="2249149" cy="11093488"/>
            <a:chOff x="0" y="0"/>
            <a:chExt cx="698500" cy="3445215"/>
          </a:xfrm>
        </p:grpSpPr>
        <p:sp>
          <p:nvSpPr>
            <p:cNvPr id="9" name="Freeform 9"/>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10" name="TextBox 10"/>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400000">
            <a:off x="12358584" y="-405170"/>
            <a:ext cx="2249149" cy="11093488"/>
            <a:chOff x="0" y="0"/>
            <a:chExt cx="698500" cy="3445215"/>
          </a:xfrm>
        </p:grpSpPr>
        <p:sp>
          <p:nvSpPr>
            <p:cNvPr id="12" name="Freeform 12"/>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13" name="TextBox 13"/>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2358584" y="2126700"/>
            <a:ext cx="2249149" cy="11093488"/>
            <a:chOff x="0" y="0"/>
            <a:chExt cx="698500" cy="3445215"/>
          </a:xfrm>
        </p:grpSpPr>
        <p:sp>
          <p:nvSpPr>
            <p:cNvPr id="15" name="Freeform 15"/>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16" name="TextBox 16"/>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5400000">
            <a:off x="8348912" y="1447588"/>
            <a:ext cx="1944925" cy="2248468"/>
          </a:xfrm>
          <a:custGeom>
            <a:avLst/>
            <a:gdLst/>
            <a:ahLst/>
            <a:cxnLst/>
            <a:rect l="l" t="t" r="r" b="b"/>
            <a:pathLst>
              <a:path w="1944925" h="2248468">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8" name="Freeform 18"/>
          <p:cNvSpPr/>
          <p:nvPr/>
        </p:nvSpPr>
        <p:spPr>
          <a:xfrm rot="-5400000">
            <a:off x="8348912" y="4019266"/>
            <a:ext cx="1944925" cy="2248468"/>
          </a:xfrm>
          <a:custGeom>
            <a:avLst/>
            <a:gdLst/>
            <a:ahLst/>
            <a:cxnLst/>
            <a:rect l="l" t="t" r="r" b="b"/>
            <a:pathLst>
              <a:path w="1944925" h="2248468">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9" name="Freeform 19"/>
          <p:cNvSpPr/>
          <p:nvPr/>
        </p:nvSpPr>
        <p:spPr>
          <a:xfrm rot="-5400000">
            <a:off x="8348912" y="6590964"/>
            <a:ext cx="1944925" cy="2248468"/>
          </a:xfrm>
          <a:custGeom>
            <a:avLst/>
            <a:gdLst/>
            <a:ahLst/>
            <a:cxnLst/>
            <a:rect l="l" t="t" r="r" b="b"/>
            <a:pathLst>
              <a:path w="1944925" h="2248468">
                <a:moveTo>
                  <a:pt x="0" y="0"/>
                </a:moveTo>
                <a:lnTo>
                  <a:pt x="1944924" y="0"/>
                </a:lnTo>
                <a:lnTo>
                  <a:pt x="1944924" y="2248468"/>
                </a:lnTo>
                <a:lnTo>
                  <a:pt x="0" y="224846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0" name="Freeform 20"/>
          <p:cNvSpPr/>
          <p:nvPr/>
        </p:nvSpPr>
        <p:spPr>
          <a:xfrm>
            <a:off x="8508822" y="1818669"/>
            <a:ext cx="1646235" cy="1506305"/>
          </a:xfrm>
          <a:custGeom>
            <a:avLst/>
            <a:gdLst/>
            <a:ahLst/>
            <a:cxnLst/>
            <a:rect l="l" t="t" r="r" b="b"/>
            <a:pathLst>
              <a:path w="1646235" h="1506305">
                <a:moveTo>
                  <a:pt x="0" y="0"/>
                </a:moveTo>
                <a:lnTo>
                  <a:pt x="1646235" y="0"/>
                </a:lnTo>
                <a:lnTo>
                  <a:pt x="1646235" y="1506305"/>
                </a:lnTo>
                <a:lnTo>
                  <a:pt x="0" y="150630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1" name="Freeform 21"/>
          <p:cNvSpPr/>
          <p:nvPr/>
        </p:nvSpPr>
        <p:spPr>
          <a:xfrm>
            <a:off x="8603071" y="4486503"/>
            <a:ext cx="1457738" cy="1310142"/>
          </a:xfrm>
          <a:custGeom>
            <a:avLst/>
            <a:gdLst/>
            <a:ahLst/>
            <a:cxnLst/>
            <a:rect l="l" t="t" r="r" b="b"/>
            <a:pathLst>
              <a:path w="1457738" h="1310142">
                <a:moveTo>
                  <a:pt x="0" y="0"/>
                </a:moveTo>
                <a:lnTo>
                  <a:pt x="1457738" y="0"/>
                </a:lnTo>
                <a:lnTo>
                  <a:pt x="1457738" y="1310142"/>
                </a:lnTo>
                <a:lnTo>
                  <a:pt x="0" y="1310142"/>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22" name="Freeform 22"/>
          <p:cNvSpPr/>
          <p:nvPr/>
        </p:nvSpPr>
        <p:spPr>
          <a:xfrm>
            <a:off x="8572798" y="7009098"/>
            <a:ext cx="1457055" cy="1398773"/>
          </a:xfrm>
          <a:custGeom>
            <a:avLst/>
            <a:gdLst/>
            <a:ahLst/>
            <a:cxnLst/>
            <a:rect l="l" t="t" r="r" b="b"/>
            <a:pathLst>
              <a:path w="1457055" h="1398773">
                <a:moveTo>
                  <a:pt x="0" y="0"/>
                </a:moveTo>
                <a:lnTo>
                  <a:pt x="1457055" y="0"/>
                </a:lnTo>
                <a:lnTo>
                  <a:pt x="1457055" y="1398773"/>
                </a:lnTo>
                <a:lnTo>
                  <a:pt x="0" y="1398773"/>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23" name="TextBox 23"/>
          <p:cNvSpPr txBox="1"/>
          <p:nvPr/>
        </p:nvSpPr>
        <p:spPr>
          <a:xfrm>
            <a:off x="1284937" y="1489703"/>
            <a:ext cx="6651477" cy="1964936"/>
          </a:xfrm>
          <a:prstGeom prst="rect">
            <a:avLst/>
          </a:prstGeom>
        </p:spPr>
        <p:txBody>
          <a:bodyPr lIns="0" tIns="0" rIns="0" bIns="0" rtlCol="0" anchor="t">
            <a:spAutoFit/>
          </a:bodyPr>
          <a:lstStyle/>
          <a:p>
            <a:pPr>
              <a:lnSpc>
                <a:spcPts val="7719"/>
              </a:lnSpc>
            </a:pPr>
            <a:r>
              <a:rPr lang="en-US" sz="7017">
                <a:solidFill>
                  <a:srgbClr val="0EEAE2"/>
                </a:solidFill>
                <a:latin typeface="Open Sans Bold"/>
              </a:rPr>
              <a:t>LITERATURE</a:t>
            </a:r>
          </a:p>
          <a:p>
            <a:pPr>
              <a:lnSpc>
                <a:spcPts val="7719"/>
              </a:lnSpc>
            </a:pPr>
            <a:r>
              <a:rPr lang="en-US" sz="7017">
                <a:solidFill>
                  <a:srgbClr val="0EEAE2"/>
                </a:solidFill>
                <a:latin typeface="Open Sans Bold"/>
              </a:rPr>
              <a:t>REVIEW</a:t>
            </a:r>
          </a:p>
        </p:txBody>
      </p:sp>
      <p:sp>
        <p:nvSpPr>
          <p:cNvPr id="24" name="TextBox 24"/>
          <p:cNvSpPr txBox="1"/>
          <p:nvPr/>
        </p:nvSpPr>
        <p:spPr>
          <a:xfrm>
            <a:off x="10582137" y="1774450"/>
            <a:ext cx="7696734" cy="1509124"/>
          </a:xfrm>
          <a:prstGeom prst="rect">
            <a:avLst/>
          </a:prstGeom>
        </p:spPr>
        <p:txBody>
          <a:bodyPr lIns="0" tIns="0" rIns="0" bIns="0" rtlCol="0" anchor="t">
            <a:spAutoFit/>
          </a:bodyPr>
          <a:lstStyle/>
          <a:p>
            <a:pPr>
              <a:lnSpc>
                <a:spcPts val="2380"/>
              </a:lnSpc>
              <a:spcBef>
                <a:spcPct val="0"/>
              </a:spcBef>
            </a:pPr>
            <a:r>
              <a:rPr lang="en-US" sz="1700" spc="85">
                <a:solidFill>
                  <a:srgbClr val="0EEAE2"/>
                </a:solidFill>
                <a:latin typeface="Cooper Hewitt"/>
              </a:rPr>
              <a:t>THE PAPER TITLED “ENSEMBLE OF GATED RECURRENT UNIT AND CONVOLUTIONAL NEURAL NETWORK FOR </a:t>
            </a:r>
          </a:p>
          <a:p>
            <a:pPr>
              <a:lnSpc>
                <a:spcPts val="2380"/>
              </a:lnSpc>
              <a:spcBef>
                <a:spcPct val="0"/>
              </a:spcBef>
            </a:pPr>
            <a:r>
              <a:rPr lang="en-US" sz="1700" spc="85">
                <a:solidFill>
                  <a:srgbClr val="0EEAE2"/>
                </a:solidFill>
                <a:latin typeface="Cooper Hewitt"/>
              </a:rPr>
              <a:t>SARCASM DETECTION IN BANGLA“ RESULTS DEMONSTRATE AN AVERAGE ACCURACY OF 90.62% AND AN F1 SCORE</a:t>
            </a:r>
          </a:p>
          <a:p>
            <a:pPr>
              <a:lnSpc>
                <a:spcPts val="2380"/>
              </a:lnSpc>
              <a:spcBef>
                <a:spcPct val="0"/>
              </a:spcBef>
            </a:pPr>
            <a:r>
              <a:rPr lang="en-US" sz="1700" spc="85">
                <a:solidFill>
                  <a:srgbClr val="0EEAE2"/>
                </a:solidFill>
                <a:latin typeface="Cooper Hewitt"/>
              </a:rPr>
              <a:t> OF 90.33% ON A STANDARD DATASET.</a:t>
            </a:r>
          </a:p>
        </p:txBody>
      </p:sp>
      <p:sp>
        <p:nvSpPr>
          <p:cNvPr id="25" name="TextBox 25"/>
          <p:cNvSpPr txBox="1"/>
          <p:nvPr/>
        </p:nvSpPr>
        <p:spPr>
          <a:xfrm>
            <a:off x="10553166" y="4506294"/>
            <a:ext cx="7734834" cy="1232460"/>
          </a:xfrm>
          <a:prstGeom prst="rect">
            <a:avLst/>
          </a:prstGeom>
        </p:spPr>
        <p:txBody>
          <a:bodyPr lIns="0" tIns="0" rIns="0" bIns="0" rtlCol="0" anchor="t">
            <a:spAutoFit/>
          </a:bodyPr>
          <a:lstStyle/>
          <a:p>
            <a:pPr>
              <a:lnSpc>
                <a:spcPts val="2379"/>
              </a:lnSpc>
              <a:spcBef>
                <a:spcPct val="0"/>
              </a:spcBef>
            </a:pPr>
            <a:r>
              <a:rPr lang="en-US" sz="1699" spc="84">
                <a:solidFill>
                  <a:srgbClr val="0EEAE2"/>
                </a:solidFill>
                <a:latin typeface="Cooper Hewitt"/>
              </a:rPr>
              <a:t>THE PAPER "EVALUATION OF CHATGPT FOR NLP-BASED MENTAL HEALTH APPLICATIONS" INVESTIGATES THE EFFECTIVENESS OF CHATGPT, A LARGE LANGUAGE MODEL (LLM), IN TEXT-BASED MENTAL HEALTH CLASSIFICATION TASKS.</a:t>
            </a:r>
          </a:p>
        </p:txBody>
      </p:sp>
      <p:sp>
        <p:nvSpPr>
          <p:cNvPr id="26" name="TextBox 26"/>
          <p:cNvSpPr txBox="1"/>
          <p:nvPr/>
        </p:nvSpPr>
        <p:spPr>
          <a:xfrm>
            <a:off x="10509308" y="7028393"/>
            <a:ext cx="7842392" cy="1213903"/>
          </a:xfrm>
          <a:prstGeom prst="rect">
            <a:avLst/>
          </a:prstGeom>
        </p:spPr>
        <p:txBody>
          <a:bodyPr lIns="0" tIns="0" rIns="0" bIns="0" rtlCol="0" anchor="t">
            <a:spAutoFit/>
          </a:bodyPr>
          <a:lstStyle/>
          <a:p>
            <a:pPr>
              <a:lnSpc>
                <a:spcPts val="2380"/>
              </a:lnSpc>
              <a:spcBef>
                <a:spcPct val="0"/>
              </a:spcBef>
            </a:pPr>
            <a:r>
              <a:rPr lang="en-US" sz="1700" spc="85">
                <a:solidFill>
                  <a:srgbClr val="0EEAE2"/>
                </a:solidFill>
                <a:latin typeface="Cooper Hewitt"/>
              </a:rPr>
              <a:t>THE SURVEY ON “DEEP LEARNING TECHNIQUES ON TEXT CLASSIFICATION USING NATURAL LANGUAGE PROCESSING (NLP) IN SOCIAL HEALTHCARE NETWORK: A COMPREHENSIVE SURVEY” EXPLORES THE INTERSECTION OF ADVANCED AI AND HEALTHCARE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068440" y="-4504383"/>
            <a:ext cx="14528021" cy="16639107"/>
          </a:xfrm>
          <a:custGeom>
            <a:avLst/>
            <a:gdLst/>
            <a:ahLst/>
            <a:cxnLst/>
            <a:rect l="l" t="t" r="r" b="b"/>
            <a:pathLst>
              <a:path w="14528021" h="16639107">
                <a:moveTo>
                  <a:pt x="0" y="0"/>
                </a:moveTo>
                <a:lnTo>
                  <a:pt x="14528021" y="0"/>
                </a:lnTo>
                <a:lnTo>
                  <a:pt x="14528021" y="16639107"/>
                </a:lnTo>
                <a:lnTo>
                  <a:pt x="0" y="16639107"/>
                </a:lnTo>
                <a:lnTo>
                  <a:pt x="0" y="0"/>
                </a:lnTo>
                <a:close/>
              </a:path>
            </a:pathLst>
          </a:custGeom>
          <a:blipFill>
            <a:blip r:embed="rId2">
              <a:alphaModFix amt="30000"/>
            </a:blip>
            <a:stretch>
              <a:fillRect/>
            </a:stretch>
          </a:blipFill>
        </p:spPr>
      </p:sp>
      <p:sp>
        <p:nvSpPr>
          <p:cNvPr id="3" name="Freeform 3"/>
          <p:cNvSpPr/>
          <p:nvPr/>
        </p:nvSpPr>
        <p:spPr>
          <a:xfrm>
            <a:off x="-9022571" y="-4504383"/>
            <a:ext cx="14528021" cy="16639107"/>
          </a:xfrm>
          <a:custGeom>
            <a:avLst/>
            <a:gdLst/>
            <a:ahLst/>
            <a:cxnLst/>
            <a:rect l="l" t="t" r="r" b="b"/>
            <a:pathLst>
              <a:path w="14528021" h="16639107">
                <a:moveTo>
                  <a:pt x="0" y="0"/>
                </a:moveTo>
                <a:lnTo>
                  <a:pt x="14528021" y="0"/>
                </a:lnTo>
                <a:lnTo>
                  <a:pt x="14528021" y="16639107"/>
                </a:lnTo>
                <a:lnTo>
                  <a:pt x="0" y="16639107"/>
                </a:lnTo>
                <a:lnTo>
                  <a:pt x="0" y="0"/>
                </a:lnTo>
                <a:close/>
              </a:path>
            </a:pathLst>
          </a:custGeom>
          <a:blipFill>
            <a:blip r:embed="rId2">
              <a:alphaModFix amt="30000"/>
            </a:blip>
            <a:stretch>
              <a:fillRect/>
            </a:stretch>
          </a:blipFill>
        </p:spPr>
      </p:sp>
      <p:grpSp>
        <p:nvGrpSpPr>
          <p:cNvPr id="4" name="Group 4"/>
          <p:cNvGrpSpPr/>
          <p:nvPr/>
        </p:nvGrpSpPr>
        <p:grpSpPr>
          <a:xfrm rot="5400000">
            <a:off x="2642911" y="-1282018"/>
            <a:ext cx="2322989" cy="8370814"/>
            <a:chOff x="0" y="0"/>
            <a:chExt cx="698500" cy="3445215"/>
          </a:xfrm>
        </p:grpSpPr>
        <p:sp>
          <p:nvSpPr>
            <p:cNvPr id="5" name="Freeform 5"/>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6" name="TextBox 6"/>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2719110" y="1405194"/>
            <a:ext cx="2322989" cy="8218416"/>
            <a:chOff x="0" y="0"/>
            <a:chExt cx="698500" cy="3445215"/>
          </a:xfrm>
        </p:grpSpPr>
        <p:sp>
          <p:nvSpPr>
            <p:cNvPr id="8" name="Freeform 8"/>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9" name="TextBox 9"/>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2719111" y="4020188"/>
            <a:ext cx="2322989" cy="8218414"/>
            <a:chOff x="0" y="0"/>
            <a:chExt cx="698500" cy="3445215"/>
          </a:xfrm>
        </p:grpSpPr>
        <p:sp>
          <p:nvSpPr>
            <p:cNvPr id="11" name="Freeform 11"/>
            <p:cNvSpPr/>
            <p:nvPr/>
          </p:nvSpPr>
          <p:spPr>
            <a:xfrm>
              <a:off x="0" y="0"/>
              <a:ext cx="698500" cy="3445215"/>
            </a:xfrm>
            <a:custGeom>
              <a:avLst/>
              <a:gdLst/>
              <a:ahLst/>
              <a:cxnLst/>
              <a:rect l="l" t="t" r="r" b="b"/>
              <a:pathLst>
                <a:path w="698500" h="3445215">
                  <a:moveTo>
                    <a:pt x="349250" y="0"/>
                  </a:moveTo>
                  <a:lnTo>
                    <a:pt x="698500" y="203200"/>
                  </a:lnTo>
                  <a:lnTo>
                    <a:pt x="698500" y="3242015"/>
                  </a:lnTo>
                  <a:lnTo>
                    <a:pt x="349250" y="3445215"/>
                  </a:lnTo>
                  <a:lnTo>
                    <a:pt x="0" y="3242015"/>
                  </a:lnTo>
                  <a:lnTo>
                    <a:pt x="0" y="203200"/>
                  </a:lnTo>
                  <a:lnTo>
                    <a:pt x="349250" y="0"/>
                  </a:lnTo>
                  <a:close/>
                </a:path>
              </a:pathLst>
            </a:custGeom>
            <a:solidFill>
              <a:srgbClr val="0CC0FF">
                <a:alpha val="29804"/>
              </a:srgbClr>
            </a:solidFill>
          </p:spPr>
        </p:sp>
        <p:sp>
          <p:nvSpPr>
            <p:cNvPr id="12" name="TextBox 12"/>
            <p:cNvSpPr txBox="1"/>
            <p:nvPr/>
          </p:nvSpPr>
          <p:spPr>
            <a:xfrm>
              <a:off x="0" y="101600"/>
              <a:ext cx="698500" cy="3203915"/>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rot="-5400000">
            <a:off x="5518369" y="1723535"/>
            <a:ext cx="2074309" cy="2398046"/>
          </a:xfrm>
          <a:custGeom>
            <a:avLst/>
            <a:gdLst/>
            <a:ahLst/>
            <a:cxnLst/>
            <a:rect l="l" t="t" r="r" b="b"/>
            <a:pathLst>
              <a:path w="2074309" h="2398046">
                <a:moveTo>
                  <a:pt x="0" y="0"/>
                </a:moveTo>
                <a:lnTo>
                  <a:pt x="2074310" y="0"/>
                </a:lnTo>
                <a:lnTo>
                  <a:pt x="2074310" y="2398046"/>
                </a:lnTo>
                <a:lnTo>
                  <a:pt x="0" y="239804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rot="-5400000">
            <a:off x="5657264" y="4392758"/>
            <a:ext cx="1945469" cy="2249097"/>
          </a:xfrm>
          <a:custGeom>
            <a:avLst/>
            <a:gdLst/>
            <a:ahLst/>
            <a:cxnLst/>
            <a:rect l="l" t="t" r="r" b="b"/>
            <a:pathLst>
              <a:path w="1945469" h="2249097">
                <a:moveTo>
                  <a:pt x="0" y="0"/>
                </a:moveTo>
                <a:lnTo>
                  <a:pt x="1945469" y="0"/>
                </a:lnTo>
                <a:lnTo>
                  <a:pt x="1945469" y="2249097"/>
                </a:lnTo>
                <a:lnTo>
                  <a:pt x="0" y="22490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rot="-5400000">
            <a:off x="5518810" y="6927106"/>
            <a:ext cx="2079956" cy="2404573"/>
          </a:xfrm>
          <a:custGeom>
            <a:avLst/>
            <a:gdLst/>
            <a:ahLst/>
            <a:cxnLst/>
            <a:rect l="l" t="t" r="r" b="b"/>
            <a:pathLst>
              <a:path w="2079956" h="2404573">
                <a:moveTo>
                  <a:pt x="0" y="0"/>
                </a:moveTo>
                <a:lnTo>
                  <a:pt x="2079956" y="0"/>
                </a:lnTo>
                <a:lnTo>
                  <a:pt x="2079956" y="2404574"/>
                </a:lnTo>
                <a:lnTo>
                  <a:pt x="0" y="240457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16"/>
          <p:cNvSpPr/>
          <p:nvPr/>
        </p:nvSpPr>
        <p:spPr>
          <a:xfrm>
            <a:off x="15094289" y="-2801086"/>
            <a:ext cx="4330022" cy="4345825"/>
          </a:xfrm>
          <a:custGeom>
            <a:avLst/>
            <a:gdLst/>
            <a:ahLst/>
            <a:cxnLst/>
            <a:rect l="l" t="t" r="r" b="b"/>
            <a:pathLst>
              <a:path w="4330022" h="4345825">
                <a:moveTo>
                  <a:pt x="0" y="0"/>
                </a:moveTo>
                <a:lnTo>
                  <a:pt x="4330022" y="0"/>
                </a:lnTo>
                <a:lnTo>
                  <a:pt x="4330022" y="4345826"/>
                </a:lnTo>
                <a:lnTo>
                  <a:pt x="0" y="434582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rot="5400000">
            <a:off x="15565331" y="6585488"/>
            <a:ext cx="3715957" cy="7023287"/>
          </a:xfrm>
          <a:custGeom>
            <a:avLst/>
            <a:gdLst/>
            <a:ahLst/>
            <a:cxnLst/>
            <a:rect l="l" t="t" r="r" b="b"/>
            <a:pathLst>
              <a:path w="3715957" h="7023287">
                <a:moveTo>
                  <a:pt x="0" y="0"/>
                </a:moveTo>
                <a:lnTo>
                  <a:pt x="3715957" y="0"/>
                </a:lnTo>
                <a:lnTo>
                  <a:pt x="3715957" y="7023286"/>
                </a:lnTo>
                <a:lnTo>
                  <a:pt x="0" y="702328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Freeform 18"/>
          <p:cNvSpPr/>
          <p:nvPr/>
        </p:nvSpPr>
        <p:spPr>
          <a:xfrm>
            <a:off x="5848098" y="2234560"/>
            <a:ext cx="1375996" cy="1375996"/>
          </a:xfrm>
          <a:custGeom>
            <a:avLst/>
            <a:gdLst/>
            <a:ahLst/>
            <a:cxnLst/>
            <a:rect l="l" t="t" r="r" b="b"/>
            <a:pathLst>
              <a:path w="1375996" h="1375996">
                <a:moveTo>
                  <a:pt x="0" y="0"/>
                </a:moveTo>
                <a:lnTo>
                  <a:pt x="1375996" y="0"/>
                </a:lnTo>
                <a:lnTo>
                  <a:pt x="1375996" y="1375996"/>
                </a:lnTo>
                <a:lnTo>
                  <a:pt x="0" y="13759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Freeform 19"/>
          <p:cNvSpPr/>
          <p:nvPr/>
        </p:nvSpPr>
        <p:spPr>
          <a:xfrm>
            <a:off x="6002955" y="4875561"/>
            <a:ext cx="1290530" cy="1283490"/>
          </a:xfrm>
          <a:custGeom>
            <a:avLst/>
            <a:gdLst/>
            <a:ahLst/>
            <a:cxnLst/>
            <a:rect l="l" t="t" r="r" b="b"/>
            <a:pathLst>
              <a:path w="1290530" h="1283490">
                <a:moveTo>
                  <a:pt x="0" y="0"/>
                </a:moveTo>
                <a:lnTo>
                  <a:pt x="1290529" y="0"/>
                </a:lnTo>
                <a:lnTo>
                  <a:pt x="1290529" y="1283491"/>
                </a:lnTo>
                <a:lnTo>
                  <a:pt x="0" y="128349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0" name="Freeform 20"/>
          <p:cNvSpPr/>
          <p:nvPr/>
        </p:nvSpPr>
        <p:spPr>
          <a:xfrm>
            <a:off x="5764001" y="7256921"/>
            <a:ext cx="1731995" cy="1580839"/>
          </a:xfrm>
          <a:custGeom>
            <a:avLst/>
            <a:gdLst/>
            <a:ahLst/>
            <a:cxnLst/>
            <a:rect l="l" t="t" r="r" b="b"/>
            <a:pathLst>
              <a:path w="1731995" h="1580839">
                <a:moveTo>
                  <a:pt x="0" y="0"/>
                </a:moveTo>
                <a:lnTo>
                  <a:pt x="1731995" y="0"/>
                </a:lnTo>
                <a:lnTo>
                  <a:pt x="1731995" y="1580838"/>
                </a:lnTo>
                <a:lnTo>
                  <a:pt x="0" y="158083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1" name="Freeform 21"/>
          <p:cNvSpPr/>
          <p:nvPr/>
        </p:nvSpPr>
        <p:spPr>
          <a:xfrm>
            <a:off x="10110287" y="3169100"/>
            <a:ext cx="6317822" cy="5070052"/>
          </a:xfrm>
          <a:custGeom>
            <a:avLst/>
            <a:gdLst/>
            <a:ahLst/>
            <a:cxnLst/>
            <a:rect l="l" t="t" r="r" b="b"/>
            <a:pathLst>
              <a:path w="6317822" h="5070052">
                <a:moveTo>
                  <a:pt x="0" y="0"/>
                </a:moveTo>
                <a:lnTo>
                  <a:pt x="6317822" y="0"/>
                </a:lnTo>
                <a:lnTo>
                  <a:pt x="6317822" y="5070052"/>
                </a:lnTo>
                <a:lnTo>
                  <a:pt x="0" y="5070052"/>
                </a:lnTo>
                <a:lnTo>
                  <a:pt x="0" y="0"/>
                </a:lnTo>
                <a:close/>
              </a:path>
            </a:pathLst>
          </a:custGeom>
          <a:blipFill>
            <a:blip r:embed="rId15">
              <a:alphaModFix amt="79000"/>
              <a:extLst>
                <a:ext uri="{96DAC541-7B7A-43D3-8B79-37D633B846F1}">
                  <asvg:svgBlip xmlns:asvg="http://schemas.microsoft.com/office/drawing/2016/SVG/main" xmlns="" r:embed="rId16"/>
                </a:ext>
              </a:extLst>
            </a:blip>
            <a:stretch>
              <a:fillRect/>
            </a:stretch>
          </a:blipFill>
        </p:spPr>
      </p:sp>
      <p:sp>
        <p:nvSpPr>
          <p:cNvPr id="22" name="Freeform 22"/>
          <p:cNvSpPr/>
          <p:nvPr/>
        </p:nvSpPr>
        <p:spPr>
          <a:xfrm>
            <a:off x="10123438" y="2791345"/>
            <a:ext cx="6317822" cy="3932175"/>
          </a:xfrm>
          <a:custGeom>
            <a:avLst/>
            <a:gdLst/>
            <a:ahLst/>
            <a:cxnLst/>
            <a:rect l="l" t="t" r="r" b="b"/>
            <a:pathLst>
              <a:path w="6317822" h="3932175">
                <a:moveTo>
                  <a:pt x="0" y="0"/>
                </a:moveTo>
                <a:lnTo>
                  <a:pt x="6317823" y="0"/>
                </a:lnTo>
                <a:lnTo>
                  <a:pt x="6317823" y="3932176"/>
                </a:lnTo>
                <a:lnTo>
                  <a:pt x="0" y="3932176"/>
                </a:lnTo>
                <a:lnTo>
                  <a:pt x="0" y="0"/>
                </a:lnTo>
                <a:close/>
              </a:path>
            </a:pathLst>
          </a:custGeom>
          <a:blipFill>
            <a:blip r:embed="rId17"/>
            <a:stretch>
              <a:fillRect t="-3623" b="-3623"/>
            </a:stretch>
          </a:blipFill>
        </p:spPr>
      </p:sp>
      <p:sp>
        <p:nvSpPr>
          <p:cNvPr id="23" name="TextBox 23"/>
          <p:cNvSpPr txBox="1"/>
          <p:nvPr/>
        </p:nvSpPr>
        <p:spPr>
          <a:xfrm>
            <a:off x="8808937" y="1118351"/>
            <a:ext cx="5716036" cy="909928"/>
          </a:xfrm>
          <a:prstGeom prst="rect">
            <a:avLst/>
          </a:prstGeom>
        </p:spPr>
        <p:txBody>
          <a:bodyPr lIns="0" tIns="0" rIns="0" bIns="0" rtlCol="0" anchor="t">
            <a:spAutoFit/>
          </a:bodyPr>
          <a:lstStyle/>
          <a:p>
            <a:pPr>
              <a:lnSpc>
                <a:spcPts val="7039"/>
              </a:lnSpc>
            </a:pPr>
            <a:r>
              <a:rPr lang="en-US" sz="6399">
                <a:solidFill>
                  <a:srgbClr val="0EEAE2"/>
                </a:solidFill>
                <a:latin typeface="Open Sans Bold"/>
              </a:rPr>
              <a:t>LIMITATIONS</a:t>
            </a:r>
          </a:p>
        </p:txBody>
      </p:sp>
      <p:sp>
        <p:nvSpPr>
          <p:cNvPr id="24" name="TextBox 24"/>
          <p:cNvSpPr txBox="1"/>
          <p:nvPr/>
        </p:nvSpPr>
        <p:spPr>
          <a:xfrm>
            <a:off x="206099" y="2010825"/>
            <a:ext cx="5356501" cy="1804345"/>
          </a:xfrm>
          <a:prstGeom prst="rect">
            <a:avLst/>
          </a:prstGeom>
        </p:spPr>
        <p:txBody>
          <a:bodyPr lIns="0" tIns="0" rIns="0" bIns="0" rtlCol="0" anchor="t">
            <a:spAutoFit/>
          </a:bodyPr>
          <a:lstStyle/>
          <a:p>
            <a:pPr>
              <a:lnSpc>
                <a:spcPts val="2380"/>
              </a:lnSpc>
              <a:spcBef>
                <a:spcPct val="0"/>
              </a:spcBef>
            </a:pPr>
            <a:r>
              <a:rPr lang="en-US" sz="1700" spc="85" dirty="0">
                <a:solidFill>
                  <a:srgbClr val="0EEAE2"/>
                </a:solidFill>
                <a:latin typeface="Cooper Hewitt"/>
              </a:rPr>
              <a:t>BIASED DATA &amp; MISINFORMATION: WHEN DATASETS CONTAIN BIASES, MODELS MAY FIND IT DIFFICULT TO DETECT DATA INTEGRITY AND MAY PROVIDE MISLEADING ACCURACY AS A RESULT OF FAILING TO CAPTURE DATA COMPLEXITY. THIS LEADS TO BIASED SENTIMENT ANALYSIS.</a:t>
            </a:r>
          </a:p>
        </p:txBody>
      </p:sp>
      <p:sp>
        <p:nvSpPr>
          <p:cNvPr id="25" name="TextBox 25"/>
          <p:cNvSpPr txBox="1"/>
          <p:nvPr/>
        </p:nvSpPr>
        <p:spPr>
          <a:xfrm>
            <a:off x="206099" y="5093816"/>
            <a:ext cx="5150403" cy="918683"/>
          </a:xfrm>
          <a:prstGeom prst="rect">
            <a:avLst/>
          </a:prstGeom>
        </p:spPr>
        <p:txBody>
          <a:bodyPr lIns="0" tIns="0" rIns="0" bIns="0" rtlCol="0" anchor="t">
            <a:spAutoFit/>
          </a:bodyPr>
          <a:lstStyle/>
          <a:p>
            <a:pPr>
              <a:lnSpc>
                <a:spcPts val="2380"/>
              </a:lnSpc>
              <a:spcBef>
                <a:spcPct val="0"/>
              </a:spcBef>
            </a:pPr>
            <a:r>
              <a:rPr lang="en-US" sz="1700" spc="85">
                <a:solidFill>
                  <a:srgbClr val="0EEAE2"/>
                </a:solidFill>
                <a:latin typeface="Cooper Hewitt"/>
              </a:rPr>
              <a:t>ABSENCE OF CONTEXT: INACCURATE FINDINGS AND ACCURACY MAY ARISE FROM A DATASET WITHOUT CONTEXT.</a:t>
            </a:r>
          </a:p>
        </p:txBody>
      </p:sp>
      <p:sp>
        <p:nvSpPr>
          <p:cNvPr id="26" name="TextBox 26"/>
          <p:cNvSpPr txBox="1"/>
          <p:nvPr/>
        </p:nvSpPr>
        <p:spPr>
          <a:xfrm>
            <a:off x="206099" y="7254678"/>
            <a:ext cx="6064616" cy="1509124"/>
          </a:xfrm>
          <a:prstGeom prst="rect">
            <a:avLst/>
          </a:prstGeom>
        </p:spPr>
        <p:txBody>
          <a:bodyPr lIns="0" tIns="0" rIns="0" bIns="0" rtlCol="0" anchor="t">
            <a:spAutoFit/>
          </a:bodyPr>
          <a:lstStyle/>
          <a:p>
            <a:pPr>
              <a:lnSpc>
                <a:spcPts val="2380"/>
              </a:lnSpc>
              <a:spcBef>
                <a:spcPct val="0"/>
              </a:spcBef>
            </a:pPr>
            <a:r>
              <a:rPr lang="en-US" sz="1700" spc="85">
                <a:solidFill>
                  <a:srgbClr val="0EEAE2"/>
                </a:solidFill>
                <a:latin typeface="Cooper Hewitt"/>
              </a:rPr>
              <a:t>SCALABILITY AND PERFORMANCE OPTIMIZATION: TO PREVENT OVERFITTING OR UNDERFITTING, MERGED DATASETS MUST BE SCALED AND REQUIRE </a:t>
            </a:r>
          </a:p>
          <a:p>
            <a:pPr>
              <a:lnSpc>
                <a:spcPts val="2380"/>
              </a:lnSpc>
              <a:spcBef>
                <a:spcPct val="0"/>
              </a:spcBef>
            </a:pPr>
            <a:r>
              <a:rPr lang="en-US" sz="1700" spc="85">
                <a:solidFill>
                  <a:srgbClr val="0EEAE2"/>
                </a:solidFill>
                <a:latin typeface="Cooper Hewitt"/>
              </a:rPr>
              <a:t>EFFECTIVE CODE OPTIMIZATION.</a:t>
            </a:r>
          </a:p>
          <a:p>
            <a:pPr algn="ctr">
              <a:lnSpc>
                <a:spcPts val="2380"/>
              </a:lnSpc>
              <a:spcBef>
                <a:spcPct val="0"/>
              </a:spcBef>
            </a:pPr>
            <a:endParaRPr lang="en-US" sz="1700" spc="85">
              <a:solidFill>
                <a:srgbClr val="0EEAE2"/>
              </a:solidFill>
              <a:latin typeface="Cooper Hewi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6929" y="-515647"/>
            <a:ext cx="9886758" cy="11902794"/>
          </a:xfrm>
          <a:custGeom>
            <a:avLst/>
            <a:gdLst/>
            <a:ahLst/>
            <a:cxnLst/>
            <a:rect l="l" t="t" r="r" b="b"/>
            <a:pathLst>
              <a:path w="9886758" h="11902794">
                <a:moveTo>
                  <a:pt x="0" y="0"/>
                </a:moveTo>
                <a:lnTo>
                  <a:pt x="9886758" y="0"/>
                </a:lnTo>
                <a:lnTo>
                  <a:pt x="9886758" y="11902794"/>
                </a:lnTo>
                <a:lnTo>
                  <a:pt x="0" y="11902794"/>
                </a:lnTo>
                <a:lnTo>
                  <a:pt x="0" y="0"/>
                </a:lnTo>
                <a:close/>
              </a:path>
            </a:pathLst>
          </a:custGeom>
          <a:blipFill>
            <a:blip r:embed="rId2">
              <a:alphaModFix amt="30000"/>
            </a:blip>
            <a:stretch>
              <a:fillRect/>
            </a:stretch>
          </a:blipFill>
        </p:spPr>
      </p:sp>
      <p:sp>
        <p:nvSpPr>
          <p:cNvPr id="3" name="Freeform 3"/>
          <p:cNvSpPr/>
          <p:nvPr/>
        </p:nvSpPr>
        <p:spPr>
          <a:xfrm>
            <a:off x="615676" y="1320950"/>
            <a:ext cx="7821549" cy="8229600"/>
          </a:xfrm>
          <a:custGeom>
            <a:avLst/>
            <a:gdLst/>
            <a:ahLst/>
            <a:cxnLst/>
            <a:rect l="l" t="t" r="r" b="b"/>
            <a:pathLst>
              <a:path w="7821549" h="8229600">
                <a:moveTo>
                  <a:pt x="0" y="0"/>
                </a:moveTo>
                <a:lnTo>
                  <a:pt x="7821549" y="0"/>
                </a:lnTo>
                <a:lnTo>
                  <a:pt x="7821549" y="8229600"/>
                </a:lnTo>
                <a:lnTo>
                  <a:pt x="0" y="8229600"/>
                </a:lnTo>
                <a:lnTo>
                  <a:pt x="0" y="0"/>
                </a:lnTo>
                <a:close/>
              </a:path>
            </a:pathLst>
          </a:custGeom>
          <a:blipFill>
            <a:blip r:embed="rId3"/>
            <a:stretch>
              <a:fillRect/>
            </a:stretch>
          </a:blipFill>
        </p:spPr>
      </p:sp>
      <p:sp>
        <p:nvSpPr>
          <p:cNvPr id="4" name="Freeform 4"/>
          <p:cNvSpPr/>
          <p:nvPr/>
        </p:nvSpPr>
        <p:spPr>
          <a:xfrm>
            <a:off x="12574704" y="-8595875"/>
            <a:ext cx="14528021" cy="16639107"/>
          </a:xfrm>
          <a:custGeom>
            <a:avLst/>
            <a:gdLst/>
            <a:ahLst/>
            <a:cxnLst/>
            <a:rect l="l" t="t" r="r" b="b"/>
            <a:pathLst>
              <a:path w="14528021" h="16639107">
                <a:moveTo>
                  <a:pt x="0" y="0"/>
                </a:moveTo>
                <a:lnTo>
                  <a:pt x="14528021" y="0"/>
                </a:lnTo>
                <a:lnTo>
                  <a:pt x="14528021" y="16639107"/>
                </a:lnTo>
                <a:lnTo>
                  <a:pt x="0" y="16639107"/>
                </a:lnTo>
                <a:lnTo>
                  <a:pt x="0" y="0"/>
                </a:lnTo>
                <a:close/>
              </a:path>
            </a:pathLst>
          </a:custGeom>
          <a:blipFill>
            <a:blip r:embed="rId4">
              <a:alphaModFix amt="30000"/>
            </a:blip>
            <a:stretch>
              <a:fillRect/>
            </a:stretch>
          </a:blipFill>
        </p:spPr>
      </p:sp>
      <p:sp>
        <p:nvSpPr>
          <p:cNvPr id="5" name="Freeform 5"/>
          <p:cNvSpPr/>
          <p:nvPr/>
        </p:nvSpPr>
        <p:spPr>
          <a:xfrm>
            <a:off x="15094289" y="-2449234"/>
            <a:ext cx="4330022" cy="4345825"/>
          </a:xfrm>
          <a:custGeom>
            <a:avLst/>
            <a:gdLst/>
            <a:ahLst/>
            <a:cxnLst/>
            <a:rect l="l" t="t" r="r" b="b"/>
            <a:pathLst>
              <a:path w="4330022" h="4345825">
                <a:moveTo>
                  <a:pt x="0" y="0"/>
                </a:moveTo>
                <a:lnTo>
                  <a:pt x="4330022" y="0"/>
                </a:lnTo>
                <a:lnTo>
                  <a:pt x="4330022" y="4345825"/>
                </a:lnTo>
                <a:lnTo>
                  <a:pt x="0" y="43458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9288364" y="1778150"/>
            <a:ext cx="8209855" cy="1795726"/>
          </a:xfrm>
          <a:prstGeom prst="rect">
            <a:avLst/>
          </a:prstGeom>
        </p:spPr>
        <p:txBody>
          <a:bodyPr lIns="0" tIns="0" rIns="0" bIns="0" rtlCol="0" anchor="t">
            <a:spAutoFit/>
          </a:bodyPr>
          <a:lstStyle/>
          <a:p>
            <a:pPr>
              <a:lnSpc>
                <a:spcPts val="7039"/>
              </a:lnSpc>
            </a:pPr>
            <a:r>
              <a:rPr lang="en-US" sz="6399">
                <a:solidFill>
                  <a:srgbClr val="0EEAE2"/>
                </a:solidFill>
                <a:latin typeface="Open Sans Bold"/>
              </a:rPr>
              <a:t>FUTURE Work</a:t>
            </a:r>
          </a:p>
          <a:p>
            <a:pPr>
              <a:lnSpc>
                <a:spcPts val="7039"/>
              </a:lnSpc>
            </a:pPr>
            <a:endParaRPr lang="en-US" sz="6399">
              <a:solidFill>
                <a:srgbClr val="0EEAE2"/>
              </a:solidFill>
              <a:latin typeface="Open Sans Bold"/>
            </a:endParaRPr>
          </a:p>
        </p:txBody>
      </p:sp>
      <p:sp>
        <p:nvSpPr>
          <p:cNvPr id="7" name="TextBox 7"/>
          <p:cNvSpPr txBox="1"/>
          <p:nvPr/>
        </p:nvSpPr>
        <p:spPr>
          <a:xfrm>
            <a:off x="9144000" y="5918690"/>
            <a:ext cx="8115300" cy="498421"/>
          </a:xfrm>
          <a:prstGeom prst="rect">
            <a:avLst/>
          </a:prstGeom>
        </p:spPr>
        <p:txBody>
          <a:bodyPr lIns="0" tIns="0" rIns="0" bIns="0" rtlCol="0" anchor="t">
            <a:spAutoFit/>
          </a:bodyPr>
          <a:lstStyle/>
          <a:p>
            <a:pPr marL="539753" lvl="1" indent="-269876">
              <a:lnSpc>
                <a:spcPts val="3500"/>
              </a:lnSpc>
              <a:buFont typeface="Arial"/>
              <a:buChar char="•"/>
            </a:pPr>
            <a:r>
              <a:rPr lang="en-US" sz="2500" spc="125">
                <a:solidFill>
                  <a:srgbClr val="0CC0FF"/>
                </a:solidFill>
                <a:latin typeface="Cooper Hewitt"/>
              </a:rPr>
              <a:t>ENHANCING MODEL GENERALIZATION</a:t>
            </a:r>
          </a:p>
        </p:txBody>
      </p:sp>
      <p:sp>
        <p:nvSpPr>
          <p:cNvPr id="8" name="TextBox 8"/>
          <p:cNvSpPr txBox="1"/>
          <p:nvPr/>
        </p:nvSpPr>
        <p:spPr>
          <a:xfrm>
            <a:off x="9144000" y="7080742"/>
            <a:ext cx="9144000" cy="498421"/>
          </a:xfrm>
          <a:prstGeom prst="rect">
            <a:avLst/>
          </a:prstGeom>
        </p:spPr>
        <p:txBody>
          <a:bodyPr lIns="0" tIns="0" rIns="0" bIns="0" rtlCol="0" anchor="t">
            <a:spAutoFit/>
          </a:bodyPr>
          <a:lstStyle/>
          <a:p>
            <a:pPr marL="539753" lvl="1" indent="-269876">
              <a:lnSpc>
                <a:spcPts val="3500"/>
              </a:lnSpc>
              <a:buFont typeface="Arial"/>
              <a:buChar char="•"/>
            </a:pPr>
            <a:r>
              <a:rPr lang="en-US" sz="2500" spc="125">
                <a:solidFill>
                  <a:srgbClr val="0CC0FF"/>
                </a:solidFill>
                <a:latin typeface="Cooper Hewitt"/>
              </a:rPr>
              <a:t>REAL-TIME APPLICATIONS AND INTERVENTION</a:t>
            </a:r>
          </a:p>
        </p:txBody>
      </p:sp>
      <p:sp>
        <p:nvSpPr>
          <p:cNvPr id="9" name="TextBox 9"/>
          <p:cNvSpPr txBox="1"/>
          <p:nvPr/>
        </p:nvSpPr>
        <p:spPr>
          <a:xfrm>
            <a:off x="9144000" y="8229600"/>
            <a:ext cx="9144000" cy="488896"/>
          </a:xfrm>
          <a:prstGeom prst="rect">
            <a:avLst/>
          </a:prstGeom>
        </p:spPr>
        <p:txBody>
          <a:bodyPr lIns="0" tIns="0" rIns="0" bIns="0" rtlCol="0" anchor="t">
            <a:spAutoFit/>
          </a:bodyPr>
          <a:lstStyle/>
          <a:p>
            <a:pPr marL="539749" lvl="1" indent="-269875">
              <a:lnSpc>
                <a:spcPts val="3499"/>
              </a:lnSpc>
              <a:buFont typeface="Arial"/>
              <a:buChar char="•"/>
            </a:pPr>
            <a:r>
              <a:rPr lang="en-US" sz="2499" spc="124">
                <a:solidFill>
                  <a:srgbClr val="0CC0FF"/>
                </a:solidFill>
                <a:latin typeface="Cooper Hewitt"/>
              </a:rPr>
              <a:t>ETHICAL CONSIDERATIONS AND BIAS MITIGATION</a:t>
            </a:r>
          </a:p>
        </p:txBody>
      </p:sp>
      <p:sp>
        <p:nvSpPr>
          <p:cNvPr id="10" name="TextBox 10"/>
          <p:cNvSpPr txBox="1"/>
          <p:nvPr/>
        </p:nvSpPr>
        <p:spPr>
          <a:xfrm>
            <a:off x="9192756" y="3223332"/>
            <a:ext cx="8662464" cy="2114333"/>
          </a:xfrm>
          <a:prstGeom prst="rect">
            <a:avLst/>
          </a:prstGeom>
        </p:spPr>
        <p:txBody>
          <a:bodyPr lIns="0" tIns="0" rIns="0" bIns="0" rtlCol="0" anchor="t">
            <a:spAutoFit/>
          </a:bodyPr>
          <a:lstStyle/>
          <a:p>
            <a:pPr>
              <a:lnSpc>
                <a:spcPts val="4200"/>
              </a:lnSpc>
            </a:pPr>
            <a:r>
              <a:rPr lang="en-US" sz="3000">
                <a:solidFill>
                  <a:srgbClr val="FFFFFF"/>
                </a:solidFill>
                <a:latin typeface="PT Sans"/>
              </a:rPr>
              <a:t>Future endeavors in this research area should address existing limitations and extend the capabilities of NLP models in decoding emotional pressure.</a:t>
            </a:r>
          </a:p>
        </p:txBody>
      </p:sp>
      <p:sp>
        <p:nvSpPr>
          <p:cNvPr id="11" name="Freeform 11"/>
          <p:cNvSpPr/>
          <p:nvPr/>
        </p:nvSpPr>
        <p:spPr>
          <a:xfrm rot="5400000">
            <a:off x="-2842259" y="6148512"/>
            <a:ext cx="3715957" cy="7023287"/>
          </a:xfrm>
          <a:custGeom>
            <a:avLst/>
            <a:gdLst/>
            <a:ahLst/>
            <a:cxnLst/>
            <a:rect l="l" t="t" r="r" b="b"/>
            <a:pathLst>
              <a:path w="3715957" h="7023287">
                <a:moveTo>
                  <a:pt x="0" y="0"/>
                </a:moveTo>
                <a:lnTo>
                  <a:pt x="3715957" y="0"/>
                </a:lnTo>
                <a:lnTo>
                  <a:pt x="3715957" y="7023287"/>
                </a:lnTo>
                <a:lnTo>
                  <a:pt x="0" y="70232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62352" y="-1066583"/>
            <a:ext cx="19199205" cy="14567360"/>
          </a:xfrm>
          <a:custGeom>
            <a:avLst/>
            <a:gdLst/>
            <a:ahLst/>
            <a:cxnLst/>
            <a:rect l="l" t="t" r="r" b="b"/>
            <a:pathLst>
              <a:path w="19199205" h="14567360">
                <a:moveTo>
                  <a:pt x="0" y="0"/>
                </a:moveTo>
                <a:lnTo>
                  <a:pt x="19199205" y="0"/>
                </a:lnTo>
                <a:lnTo>
                  <a:pt x="19199205" y="14567360"/>
                </a:lnTo>
                <a:lnTo>
                  <a:pt x="0" y="14567360"/>
                </a:lnTo>
                <a:lnTo>
                  <a:pt x="0" y="0"/>
                </a:lnTo>
                <a:close/>
              </a:path>
            </a:pathLst>
          </a:custGeom>
          <a:blipFill>
            <a:blip r:embed="rId2">
              <a:alphaModFix amt="30000"/>
            </a:blip>
            <a:stretch>
              <a:fillRect t="-29335" b="-29335"/>
            </a:stretch>
          </a:blipFill>
        </p:spPr>
      </p:sp>
      <p:sp>
        <p:nvSpPr>
          <p:cNvPr id="3" name="TextBox 3"/>
          <p:cNvSpPr txBox="1"/>
          <p:nvPr/>
        </p:nvSpPr>
        <p:spPr>
          <a:xfrm>
            <a:off x="1762229" y="2497370"/>
            <a:ext cx="8199725" cy="909928"/>
          </a:xfrm>
          <a:prstGeom prst="rect">
            <a:avLst/>
          </a:prstGeom>
        </p:spPr>
        <p:txBody>
          <a:bodyPr lIns="0" tIns="0" rIns="0" bIns="0" rtlCol="0" anchor="t">
            <a:spAutoFit/>
          </a:bodyPr>
          <a:lstStyle/>
          <a:p>
            <a:pPr>
              <a:lnSpc>
                <a:spcPts val="7039"/>
              </a:lnSpc>
            </a:pPr>
            <a:r>
              <a:rPr lang="en-US" sz="6399">
                <a:solidFill>
                  <a:srgbClr val="0EEAE2"/>
                </a:solidFill>
                <a:latin typeface="Open Sans Bold"/>
              </a:rPr>
              <a:t>CONCLUSION</a:t>
            </a:r>
          </a:p>
        </p:txBody>
      </p:sp>
      <p:sp>
        <p:nvSpPr>
          <p:cNvPr id="4" name="Freeform 4"/>
          <p:cNvSpPr/>
          <p:nvPr/>
        </p:nvSpPr>
        <p:spPr>
          <a:xfrm>
            <a:off x="-1802659" y="-3153467"/>
            <a:ext cx="4330022" cy="4345825"/>
          </a:xfrm>
          <a:custGeom>
            <a:avLst/>
            <a:gdLst/>
            <a:ahLst/>
            <a:cxnLst/>
            <a:rect l="l" t="t" r="r" b="b"/>
            <a:pathLst>
              <a:path w="4330022" h="4345825">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5400000">
            <a:off x="-3051560" y="6658715"/>
            <a:ext cx="3715957" cy="7023287"/>
          </a:xfrm>
          <a:custGeom>
            <a:avLst/>
            <a:gdLst/>
            <a:ahLst/>
            <a:cxnLst/>
            <a:rect l="l" t="t" r="r" b="b"/>
            <a:pathLst>
              <a:path w="3715957" h="702328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809750" y="4406237"/>
            <a:ext cx="10128559" cy="3181025"/>
          </a:xfrm>
          <a:prstGeom prst="rect">
            <a:avLst/>
          </a:prstGeom>
        </p:spPr>
        <p:txBody>
          <a:bodyPr lIns="0" tIns="0" rIns="0" bIns="0" rtlCol="0" anchor="t">
            <a:spAutoFit/>
          </a:bodyPr>
          <a:lstStyle/>
          <a:p>
            <a:pPr>
              <a:lnSpc>
                <a:spcPts val="4200"/>
              </a:lnSpc>
            </a:pPr>
            <a:r>
              <a:rPr lang="en-US" sz="3000">
                <a:solidFill>
                  <a:srgbClr val="FFFFFF"/>
                </a:solidFill>
                <a:latin typeface="PT Sans"/>
              </a:rPr>
              <a:t>"Decoding Emotional Pressure in Social Interactions via NLP Models" presents a pioneering effort to imbue artificial intelligence with the ability to understand and respond to emotional pressure in human conversations. Despite acknowledged limitations, the research lays the groundwork for future developments in emotionally intelligent AI systems.</a:t>
            </a:r>
          </a:p>
        </p:txBody>
      </p:sp>
      <p:sp>
        <p:nvSpPr>
          <p:cNvPr id="7" name="Freeform 7"/>
          <p:cNvSpPr/>
          <p:nvPr/>
        </p:nvSpPr>
        <p:spPr>
          <a:xfrm>
            <a:off x="17012233" y="7682512"/>
            <a:ext cx="4330022" cy="4345825"/>
          </a:xfrm>
          <a:custGeom>
            <a:avLst/>
            <a:gdLst/>
            <a:ahLst/>
            <a:cxnLst/>
            <a:rect l="l" t="t" r="r" b="b"/>
            <a:pathLst>
              <a:path w="4330022" h="4345825">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3246932">
            <a:off x="7361510" y="-7621900"/>
            <a:ext cx="14528021" cy="16639107"/>
          </a:xfrm>
          <a:custGeom>
            <a:avLst/>
            <a:gdLst/>
            <a:ahLst/>
            <a:cxnLst/>
            <a:rect l="l" t="t" r="r" b="b"/>
            <a:pathLst>
              <a:path w="14528021" h="16639107">
                <a:moveTo>
                  <a:pt x="0" y="0"/>
                </a:moveTo>
                <a:lnTo>
                  <a:pt x="14528020" y="0"/>
                </a:lnTo>
                <a:lnTo>
                  <a:pt x="14528020" y="16639107"/>
                </a:lnTo>
                <a:lnTo>
                  <a:pt x="0" y="16639107"/>
                </a:lnTo>
                <a:lnTo>
                  <a:pt x="0" y="0"/>
                </a:lnTo>
                <a:close/>
              </a:path>
            </a:pathLst>
          </a:custGeom>
          <a:blipFill>
            <a:blip r:embed="rId2">
              <a:alphaModFix amt="30000"/>
            </a:blip>
            <a:stretch>
              <a:fillRect/>
            </a:stretch>
          </a:blipFill>
        </p:spPr>
      </p:sp>
      <p:sp>
        <p:nvSpPr>
          <p:cNvPr id="3" name="Freeform 3"/>
          <p:cNvSpPr/>
          <p:nvPr/>
        </p:nvSpPr>
        <p:spPr>
          <a:xfrm>
            <a:off x="8393400" y="6275487"/>
            <a:ext cx="6502340" cy="3267426"/>
          </a:xfrm>
          <a:custGeom>
            <a:avLst/>
            <a:gdLst/>
            <a:ahLst/>
            <a:cxnLst/>
            <a:rect l="l" t="t" r="r" b="b"/>
            <a:pathLst>
              <a:path w="6502340" h="3267426">
                <a:moveTo>
                  <a:pt x="0" y="0"/>
                </a:moveTo>
                <a:lnTo>
                  <a:pt x="6502340" y="0"/>
                </a:lnTo>
                <a:lnTo>
                  <a:pt x="6502340" y="3267426"/>
                </a:lnTo>
                <a:lnTo>
                  <a:pt x="0" y="3267426"/>
                </a:lnTo>
                <a:lnTo>
                  <a:pt x="0" y="0"/>
                </a:lnTo>
                <a:close/>
              </a:path>
            </a:pathLst>
          </a:custGeom>
          <a:blipFill>
            <a:blip r:embed="rId3"/>
            <a:stretch>
              <a:fillRect/>
            </a:stretch>
          </a:blipFill>
        </p:spPr>
      </p:sp>
      <p:sp>
        <p:nvSpPr>
          <p:cNvPr id="4" name="Freeform 4"/>
          <p:cNvSpPr/>
          <p:nvPr/>
        </p:nvSpPr>
        <p:spPr>
          <a:xfrm>
            <a:off x="11374350" y="7210687"/>
            <a:ext cx="6502340" cy="3267426"/>
          </a:xfrm>
          <a:custGeom>
            <a:avLst/>
            <a:gdLst/>
            <a:ahLst/>
            <a:cxnLst/>
            <a:rect l="l" t="t" r="r" b="b"/>
            <a:pathLst>
              <a:path w="6502340" h="3267426">
                <a:moveTo>
                  <a:pt x="0" y="0"/>
                </a:moveTo>
                <a:lnTo>
                  <a:pt x="6502340" y="0"/>
                </a:lnTo>
                <a:lnTo>
                  <a:pt x="6502340" y="3267426"/>
                </a:lnTo>
                <a:lnTo>
                  <a:pt x="0" y="3267426"/>
                </a:lnTo>
                <a:lnTo>
                  <a:pt x="0" y="0"/>
                </a:lnTo>
                <a:close/>
              </a:path>
            </a:pathLst>
          </a:custGeom>
          <a:blipFill>
            <a:blip r:embed="rId3"/>
            <a:stretch>
              <a:fillRect/>
            </a:stretch>
          </a:blipFill>
        </p:spPr>
      </p:sp>
      <p:sp>
        <p:nvSpPr>
          <p:cNvPr id="5" name="Freeform 5"/>
          <p:cNvSpPr/>
          <p:nvPr/>
        </p:nvSpPr>
        <p:spPr>
          <a:xfrm>
            <a:off x="10411247" y="1028700"/>
            <a:ext cx="5297805" cy="8229600"/>
          </a:xfrm>
          <a:custGeom>
            <a:avLst/>
            <a:gdLst/>
            <a:ahLst/>
            <a:cxnLst/>
            <a:rect l="l" t="t" r="r" b="b"/>
            <a:pathLst>
              <a:path w="5297805" h="8229600">
                <a:moveTo>
                  <a:pt x="0" y="0"/>
                </a:moveTo>
                <a:lnTo>
                  <a:pt x="5297805" y="0"/>
                </a:lnTo>
                <a:lnTo>
                  <a:pt x="5297805" y="8229600"/>
                </a:lnTo>
                <a:lnTo>
                  <a:pt x="0" y="8229600"/>
                </a:lnTo>
                <a:lnTo>
                  <a:pt x="0" y="0"/>
                </a:lnTo>
                <a:close/>
              </a:path>
            </a:pathLst>
          </a:custGeom>
          <a:blipFill>
            <a:blip r:embed="rId4"/>
            <a:stretch>
              <a:fillRect/>
            </a:stretch>
          </a:blipFill>
        </p:spPr>
      </p:sp>
      <p:sp>
        <p:nvSpPr>
          <p:cNvPr id="6" name="Freeform 6"/>
          <p:cNvSpPr/>
          <p:nvPr/>
        </p:nvSpPr>
        <p:spPr>
          <a:xfrm rot="6214689">
            <a:off x="751556" y="5729205"/>
            <a:ext cx="4822976" cy="9115590"/>
          </a:xfrm>
          <a:custGeom>
            <a:avLst/>
            <a:gdLst/>
            <a:ahLst/>
            <a:cxnLst/>
            <a:rect l="l" t="t" r="r" b="b"/>
            <a:pathLst>
              <a:path w="4822976" h="9115590">
                <a:moveTo>
                  <a:pt x="0" y="0"/>
                </a:moveTo>
                <a:lnTo>
                  <a:pt x="4822975" y="0"/>
                </a:lnTo>
                <a:lnTo>
                  <a:pt x="4822975" y="9115590"/>
                </a:lnTo>
                <a:lnTo>
                  <a:pt x="0" y="911559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4063776">
            <a:off x="830379" y="-3007818"/>
            <a:ext cx="3715957" cy="7023287"/>
          </a:xfrm>
          <a:custGeom>
            <a:avLst/>
            <a:gdLst/>
            <a:ahLst/>
            <a:cxnLst/>
            <a:rect l="l" t="t" r="r" b="b"/>
            <a:pathLst>
              <a:path w="3715957" h="702328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028700" y="4169410"/>
            <a:ext cx="9331642" cy="1757681"/>
          </a:xfrm>
          <a:prstGeom prst="rect">
            <a:avLst/>
          </a:prstGeom>
        </p:spPr>
        <p:txBody>
          <a:bodyPr lIns="0" tIns="0" rIns="0" bIns="0" rtlCol="0" anchor="t">
            <a:spAutoFit/>
          </a:bodyPr>
          <a:lstStyle/>
          <a:p>
            <a:pPr>
              <a:lnSpc>
                <a:spcPts val="14419"/>
              </a:lnSpc>
            </a:pPr>
            <a:r>
              <a:rPr lang="en-US" sz="10299">
                <a:solidFill>
                  <a:srgbClr val="10E1E6"/>
                </a:solidFill>
                <a:latin typeface="Open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377</Words>
  <Application>Microsoft Office PowerPoint</Application>
  <PresentationFormat>Custom</PresentationFormat>
  <Paragraphs>44</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Neoneon</vt:lpstr>
      <vt:lpstr>Open Sans Bold</vt:lpstr>
      <vt:lpstr>PT Sans</vt:lpstr>
      <vt:lpstr>Arial</vt:lpstr>
      <vt:lpstr>Cooper Hewitt Bold</vt:lpstr>
      <vt:lpstr>Calibri</vt:lpstr>
      <vt:lpstr>Nanum Gothic Coding</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CSE431 Task 03</dc:title>
  <cp:lastModifiedBy>pc</cp:lastModifiedBy>
  <cp:revision>2</cp:revision>
  <dcterms:created xsi:type="dcterms:W3CDTF">2006-08-16T00:00:00Z</dcterms:created>
  <dcterms:modified xsi:type="dcterms:W3CDTF">2023-12-08T05:31:25Z</dcterms:modified>
  <dc:identifier>DAF2OW7ZQHw</dc:identifier>
</cp:coreProperties>
</file>